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63" r:id="rId3"/>
    <p:sldId id="258" r:id="rId4"/>
    <p:sldId id="259" r:id="rId5"/>
    <p:sldId id="261" r:id="rId6"/>
    <p:sldId id="260" r:id="rId7"/>
    <p:sldId id="265" r:id="rId8"/>
    <p:sldId id="262" r:id="rId9"/>
    <p:sldId id="264" r:id="rId10"/>
    <p:sldId id="266" r:id="rId11"/>
    <p:sldId id="267" r:id="rId12"/>
    <p:sldId id="27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3" r:id="rId34"/>
    <p:sldId id="289" r:id="rId35"/>
    <p:sldId id="290" r:id="rId36"/>
    <p:sldId id="291" r:id="rId37"/>
    <p:sldId id="295" r:id="rId38"/>
    <p:sldId id="296" r:id="rId39"/>
    <p:sldId id="297" r:id="rId40"/>
    <p:sldId id="298" r:id="rId41"/>
    <p:sldId id="299" r:id="rId42"/>
    <p:sldId id="310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5" r:id="rId58"/>
    <p:sldId id="316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42" autoAdjust="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1C9AC-9D8C-4142-81EC-2EEFBBF7EF16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6B008-1FA7-42D6-B415-4BFBBF41BD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05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строки в заголовке начинаются с символа «@», за которым следует 2-буквенный код. Например, в строке «@SQ» хранится информация об именах (SN) и длинах (SL) референсных последовательностей, с которыми были выровнены </a:t>
            </a:r>
            <a:r>
              <a:rPr lang="ru-RU" dirty="0" err="1"/>
              <a:t>риды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865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header of </a:t>
            </a:r>
            <a:r>
              <a:rPr lang="en-US" dirty="0" err="1"/>
              <a:t>mother.rg.bam</a:t>
            </a:r>
            <a:r>
              <a:rPr lang="en-US" b="0" i="0" dirty="0">
                <a:effectLst/>
                <a:latin typeface="Roboto" panose="02000000000000000000" pitchFamily="2" charset="0"/>
              </a:rPr>
              <a:t> contains an extra line starting with </a:t>
            </a:r>
            <a:r>
              <a:rPr lang="en-US" dirty="0"/>
              <a:t>@RG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75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In the alignment records, a tag was added at the very end of each line: </a:t>
            </a:r>
            <a:r>
              <a:rPr lang="en-US" dirty="0"/>
              <a:t>RG:Z:H0164.2.mother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715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 lib1 H0164.2.ALXX140820 H0164.2.mother father lib2 H0164.3.ALXX140820 H0164.3.father son lib3 H0164.6.ALXX140820 H0164.6.son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61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In the 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GVCF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 mode used for scalable variant calling in DNA sequence data,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HaplotypeCaller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 runs per-sample to generate an intermediate file called a GVCF , which can then be used for joint genotyping of multiple samples in a very efficient way. This enables rapid incremental processing of samples as they roll off the sequencer, as well as scaling to very large cohort sizes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148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322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Each category in the output is broken down into QC pass and QC fail. In the default output format, these are presented as "#PASS + #FAIL“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Secondary: One of the many places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multimapper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can align. Note that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multimappers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will have one primary and 0 or more such secondary alignments.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Supplementary: For chimeric/fusion/non-linear alignments, this is the location of one part of the alignment. For reads that align in a chimeric fashion, one segment will be designated as primary and the remainder supplementary.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Duplicate: If you've marked possible PCR duplicates, then this will be set. The definition of a duplicate is somewhat dependent on the tool used</a:t>
            </a:r>
            <a:endParaRPr lang="ru-RU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ru-RU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singletons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This is the number of reads that are mapped but their corresponding reverse / forward read did not map. (primary mapped - with itself and mate mapped = singletons)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48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многих последующих анализов требуется файл выравнивания с координатной сортировкой. Теперь ваш файл выравнивания расположен в том же порядке, что и файл </a:t>
            </a:r>
            <a:r>
              <a:rPr lang="ru-RU" dirty="0" err="1"/>
              <a:t>fastq</a:t>
            </a:r>
            <a:r>
              <a:rPr lang="ru-RU" dirty="0"/>
              <a:t>. Вы можете отсортировать файл выравнивания по координатам с помощью </a:t>
            </a:r>
            <a:r>
              <a:rPr lang="ru-RU" dirty="0" err="1"/>
              <a:t>samtools</a:t>
            </a:r>
            <a:r>
              <a:rPr lang="ru-RU" dirty="0"/>
              <a:t> </a:t>
            </a:r>
            <a:r>
              <a:rPr lang="ru-RU" dirty="0" err="1"/>
              <a:t>sort</a:t>
            </a:r>
            <a:r>
              <a:rPr lang="en-US" dirty="0"/>
              <a:t>.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reads are sorted by coordinates. So reads from the beginning of the first chromosome are first in the file.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90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BAM-файлы содержат ту же информацию, что и SAM-файлы, только в двоичном формате, который не может быть прочитан человеком. С другой стороны, BAM-файлы меньше и эффективнее для работы программного обеспечения, чем SAM-файлы, что позволяет экономить время и снижать затраты на вычисления и хранение.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13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набор инструментов командной строки для анализа данных высокопроизводительного секвенирования с основным фокусом на обнаружение вариантов. Инструменты можно использовать по отдельности или объединять в целые рабочие процессы.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40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нескольких этапах поиска </a:t>
            </a:r>
            <a:r>
              <a:rPr lang="ru-RU" dirty="0" err="1"/>
              <a:t>выриантов</a:t>
            </a:r>
            <a:r>
              <a:rPr lang="ru-RU" dirty="0"/>
              <a:t> </a:t>
            </a:r>
            <a:r>
              <a:rPr lang="ru-RU" dirty="0" err="1"/>
              <a:t>gatk</a:t>
            </a:r>
            <a:r>
              <a:rPr lang="ru-RU" dirty="0"/>
              <a:t> использует информацию о группе </a:t>
            </a:r>
            <a:r>
              <a:rPr lang="ru-RU" dirty="0" err="1"/>
              <a:t>ридов</a:t>
            </a:r>
            <a:r>
              <a:rPr lang="ru-RU" dirty="0"/>
              <a:t>. Для каждого </a:t>
            </a:r>
            <a:r>
              <a:rPr lang="ru-RU" dirty="0" err="1"/>
              <a:t>рида</a:t>
            </a:r>
            <a:r>
              <a:rPr lang="ru-RU" dirty="0"/>
              <a:t> в ней содержится информация о платформе секвенирования, библиотеке, дорожке и образце. В простом случае, когда одна библиотеке, полученная из одного биологического образца, была запущен на одной дорожке проточной кюветы, все прочтения с этой дорожки относятся к одной группе чтений.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136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Мультиплексирование образцов, также известное как мультиплексное секвенирование, позволяет объединять большое количество библиотек и секвенировать их </a:t>
            </a:r>
            <a:r>
              <a:rPr lang="ru-RU" b="1" dirty="0"/>
              <a:t>одновременно</a:t>
            </a:r>
            <a:r>
              <a:rPr lang="ru-RU" dirty="0"/>
              <a:t> в течение одного цикла на приборах </a:t>
            </a:r>
            <a:r>
              <a:rPr lang="ru-RU" dirty="0" err="1"/>
              <a:t>Illumina</a:t>
            </a:r>
            <a:r>
              <a:rPr lang="ru-RU" dirty="0"/>
              <a:t>. Мультиплексирование образцов используют при нацеливании на определенные геномные регионы или при работе с небольшими геномами. Объединение образцов экспоненциально увеличивает количество образцов, анализируемых за один прогон, без резкого увеличения стоимости или времени. В ходе одного запуска можно одновременно секвенировать большое количество образцов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06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Предполагается наличие по крайней мере одной метки RG, определяющей «группу </a:t>
            </a:r>
            <a:r>
              <a:rPr lang="ru-RU" dirty="0" err="1"/>
              <a:t>ридов</a:t>
            </a:r>
            <a:r>
              <a:rPr lang="ru-RU" dirty="0"/>
              <a:t>», к которой может быть отнесено каждое прочтение (метка RG в записи SAM)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6B008-1FA7-42D6-B415-4BFBBF41BD0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36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35DDC-097F-1CDF-D6F1-F3490A47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871C0D-67CD-DC37-CCE7-99E7A91DA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D7CAC8-D434-5CEB-1260-D9C362C3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C1C3-636E-44C8-B583-86054C7AF1C6}" type="datetime1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D1A7F-6E77-772D-2BFA-CD7E7868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BE4886-2286-B1C4-B9DD-DF7D05C7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68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D0F87-7248-F5E6-744C-737173E7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4F66FC9-2DEC-73FA-960E-2B726791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0BCBD9-63A9-7A1F-0DB4-6847C3C8A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7F1C-3852-4D32-A8BE-228198E23FC8}" type="datetime1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C24522-B147-A516-5611-66674F20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83F16-F7F6-3014-D6E3-A7D1FBD8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7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FA4D676-3927-19F7-79AA-1C55766E7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0C086E-AE88-C53C-08F3-A5BC4163D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8B91AF-00DA-A473-8008-487F0F44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C2B05-E4F7-43CB-9DD4-0BF1CDCAE86F}" type="datetime1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A004C1-AA80-5B76-57FD-61E00F010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217737-5728-B025-2ACE-A0BD750C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63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1F4039-DD2C-B70E-378E-EB71DCCE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8CEE76-BE88-FF70-E9A7-0A7DCEF8C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E90367-0F1A-132A-EC1A-2943A775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5A2E-F3F1-4C32-93EA-DE382E04D449}" type="datetime1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1B1089-254C-C29C-D7F6-6D7C5B6D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1BAFA8-D1D9-410C-3874-570C8754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20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626F6-CEFC-64D0-3813-E25ED8EB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623DF2-7555-E65E-BE06-5400453A1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9F8C70-E013-F40F-F479-419E5C2A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ECE32-7D21-4371-9EDE-6C27B51C9E9A}" type="datetime1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B8C9A9-ED1D-7617-7A77-1CEDDAEF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A9AD75-EECE-FBA4-541D-6586536C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0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45A5B-C203-DE4D-7B63-70489F07A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DAE12-D4C9-5C92-0F8F-E76122E1C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4C86BD-63F4-61C1-34DC-FEE271C18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AF5187-5DF0-3279-065E-F43297CC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F3AB-0F88-4C2C-A227-9CFB77DE78FE}" type="datetime1">
              <a:rPr lang="ru-RU" smtClean="0"/>
              <a:t>31.10.2024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9335BA-0178-00C5-7AE2-E40B4046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3E42B9-B6E7-4D57-F540-F8D11A86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58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9127D-739A-8B7A-8809-CAF7DE70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80AF9B-E981-8DB0-43D5-69BC893D0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C68BD3-B08C-F4F5-D91E-F28FC3408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B162FE5-62B9-DFF0-8881-47A121EE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EF84BA6-D179-0307-4C3C-71B468BF1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62D8B38-A0E7-0D66-189C-4142E1C9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943A-922E-412C-A2D0-1A7408A16495}" type="datetime1">
              <a:rPr lang="ru-RU" smtClean="0"/>
              <a:t>31.10.2024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066A43-25C0-E8EF-F186-4AFC37A7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6C6D1A-4F34-DAD5-DCED-152865C3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42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51646-A257-4B2D-290E-CEAC42B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7DAA69-DFDF-BF79-FAB4-8B4E1B8A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DE2-17B7-44C6-8AC7-D45E7F1F351C}" type="datetime1">
              <a:rPr lang="ru-RU" smtClean="0"/>
              <a:t>31.10.2024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07F55F-322A-1571-9FEC-3D2518C2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B4C702-474F-96A1-ABF4-154E4E74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22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3B37884-D858-C3C5-ECCA-286B660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2EC21-15CD-4EF4-84D9-0ACF81F99539}" type="datetime1">
              <a:rPr lang="ru-RU" smtClean="0"/>
              <a:t>31.10.2024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7F172F-E998-0886-FCD7-374A8B7C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DB0E04-410B-B907-EA60-29AC1737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18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F5DE3-85E1-197B-56D5-3E94411A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9ABCA1-2374-1DE9-5622-35CE965EA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02179E-93DE-3421-47ED-43D8A55BC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116D39-0285-ACA4-E39F-E55AF29F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6A4B-1B77-4DB3-9D6E-8D1435AE3E87}" type="datetime1">
              <a:rPr lang="ru-RU" smtClean="0"/>
              <a:t>31.10.2024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31FE23-FD2F-6D0D-D04A-12784F4D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A605C3-4296-DE43-7F0D-B7567F87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04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41407-65A9-FB7B-396C-3E213C4C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8E83EF-F903-A1FC-30FE-2DDD8D68D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07AB0F-0206-3E11-76D3-D00312196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926943-5DE2-0B8B-150A-B12C5DB8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37A7-9283-485D-94EE-BC8542440D8A}" type="datetime1">
              <a:rPr lang="ru-RU" smtClean="0"/>
              <a:t>31.10.2024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C710CD-94D8-D7C7-45ED-AADAF46E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10AE05-3DE6-3A89-E848-25391ED5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57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8312D-938D-6DAD-06CC-2366C527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46B5E0-EA48-386D-0FC3-3A1E70844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622719-C1F8-A888-FE2D-7306EC3B2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2EB21-A3FC-4D2A-9F3B-8E04CF991C78}" type="datetime1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F0F9EE-B97F-EA02-5A44-C87678083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3656B4-38C6-D1FA-4E92-34397F081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A7F44-8059-4296-AD4F-BB2DFDC0B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9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tk.broadinstitute.org/hc/en-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tk.broadinstitute.org/hc/en-us/articles/360035890671-Read-group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io-bwa.sourceforge.net/bwa.s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D491E-DE16-F182-6C31-290CB9C9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практики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95FF7-81C5-F115-7B6C-66ACEF05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Выполните выравнивание чтений для анализ вариантов</a:t>
            </a:r>
          </a:p>
          <a:p>
            <a:r>
              <a:rPr lang="ru-RU" dirty="0"/>
              <a:t>Анализ статистики выравнивания</a:t>
            </a:r>
          </a:p>
          <a:p>
            <a:r>
              <a:rPr lang="ru-RU" dirty="0"/>
              <a:t>Выполните поиск вариантов GATK</a:t>
            </a:r>
          </a:p>
          <a:p>
            <a:r>
              <a:rPr lang="ru-RU" dirty="0"/>
              <a:t>Фильтрация полученных вариантов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91C02E-3BB9-54EC-6795-73A1F29FF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z="1400" smtClean="0"/>
              <a:t>1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0150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3DAA1-0F9C-2134-94CE-F6AB09F0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56" y="109093"/>
            <a:ext cx="10515600" cy="1325563"/>
          </a:xfrm>
        </p:spPr>
        <p:txBody>
          <a:bodyPr/>
          <a:lstStyle/>
          <a:p>
            <a:r>
              <a:rPr lang="en-US" dirty="0"/>
              <a:t>Format </a:t>
            </a:r>
            <a:r>
              <a:rPr lang="ru-RU" dirty="0" err="1"/>
              <a:t>Sequence</a:t>
            </a:r>
            <a:r>
              <a:rPr lang="ru-RU" dirty="0"/>
              <a:t> </a:t>
            </a:r>
            <a:r>
              <a:rPr lang="ru-RU" dirty="0" err="1"/>
              <a:t>Alignment</a:t>
            </a:r>
            <a:r>
              <a:rPr lang="ru-RU" dirty="0"/>
              <a:t>/</a:t>
            </a:r>
            <a:r>
              <a:rPr lang="ru-RU" dirty="0" err="1"/>
              <a:t>Map</a:t>
            </a:r>
            <a:r>
              <a:rPr lang="ru-RU" dirty="0"/>
              <a:t> (SAM)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F0D5B-C975-88B4-0200-9BFF79E24518}"/>
              </a:ext>
            </a:extLst>
          </p:cNvPr>
          <p:cNvSpPr txBox="1"/>
          <p:nvPr/>
        </p:nvSpPr>
        <p:spPr>
          <a:xfrm>
            <a:off x="201168" y="1434656"/>
            <a:ext cx="11850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rgbClr val="1A1A1A"/>
                </a:solidFill>
                <a:effectLst/>
                <a:latin typeface="YS Text"/>
              </a:rPr>
              <a:t>– текстовый табличный формат, где каждая строка соответствует картированию одного </a:t>
            </a:r>
            <a:r>
              <a:rPr lang="ru-RU" sz="2000" b="0" i="0" dirty="0" err="1">
                <a:solidFill>
                  <a:srgbClr val="1A1A1A"/>
                </a:solidFill>
                <a:effectLst/>
                <a:latin typeface="YS Text"/>
              </a:rPr>
              <a:t>рида</a:t>
            </a:r>
            <a:r>
              <a:rPr lang="ru-RU" sz="2000" b="0" i="0" dirty="0">
                <a:solidFill>
                  <a:srgbClr val="1A1A1A"/>
                </a:solidFill>
                <a:effectLst/>
                <a:latin typeface="YS Text"/>
              </a:rPr>
              <a:t> на одну позицию в геноме, и отражает локализацию позиции картирования </a:t>
            </a:r>
            <a:r>
              <a:rPr lang="ru-RU" sz="2000" b="0" i="0" dirty="0" err="1">
                <a:solidFill>
                  <a:srgbClr val="1A1A1A"/>
                </a:solidFill>
                <a:effectLst/>
                <a:latin typeface="YS Text"/>
              </a:rPr>
              <a:t>рида</a:t>
            </a:r>
            <a:r>
              <a:rPr lang="ru-RU" sz="2000" b="0" i="0" dirty="0">
                <a:solidFill>
                  <a:srgbClr val="1A1A1A"/>
                </a:solidFill>
                <a:effectLst/>
                <a:latin typeface="YS Text"/>
              </a:rPr>
              <a:t> на хромосоме, запись результата картирования, качество картирования и ряд других параметров.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456CC2-4F76-8EA3-422C-2288E2FA1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4" y="2549480"/>
            <a:ext cx="11837832" cy="287386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B41274-B4CA-933D-DB87-6DB88CC9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00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07A091-1EE8-DAA1-7281-3F16CF46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56" y="109093"/>
            <a:ext cx="10515600" cy="1325563"/>
          </a:xfrm>
        </p:spPr>
        <p:txBody>
          <a:bodyPr/>
          <a:lstStyle/>
          <a:p>
            <a:r>
              <a:rPr lang="en-US" dirty="0"/>
              <a:t>Format </a:t>
            </a:r>
            <a:r>
              <a:rPr lang="ru-RU" dirty="0" err="1"/>
              <a:t>Sequence</a:t>
            </a:r>
            <a:r>
              <a:rPr lang="ru-RU" dirty="0"/>
              <a:t> </a:t>
            </a:r>
            <a:r>
              <a:rPr lang="ru-RU" dirty="0" err="1"/>
              <a:t>Alignment</a:t>
            </a:r>
            <a:r>
              <a:rPr lang="ru-RU" dirty="0"/>
              <a:t>/</a:t>
            </a:r>
            <a:r>
              <a:rPr lang="ru-RU" dirty="0" err="1"/>
              <a:t>Map</a:t>
            </a:r>
            <a:r>
              <a:rPr lang="ru-RU" dirty="0"/>
              <a:t> (SAM)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A8F5F4-D55A-DF1C-0F31-B52B9312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250749"/>
            <a:ext cx="8759951" cy="4078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53EC0-F6B5-E133-CBFA-EE0C227A4610}"/>
              </a:ext>
            </a:extLst>
          </p:cNvPr>
          <p:cNvSpPr txBox="1"/>
          <p:nvPr/>
        </p:nvSpPr>
        <p:spPr>
          <a:xfrm>
            <a:off x="1625600" y="5740400"/>
            <a:ext cx="499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Каждая строка состоит из 11 или более столбцов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E47A2-CEB8-C115-F099-CD61EEB923EA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https://samtools.github.io/hts-specs/SAMv1.pdf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0AC3C9-4BA2-379C-00B9-3C3AD70F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1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ADD03-675D-D8BF-54E0-E7FDF73E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874395"/>
          </a:xfrm>
        </p:spPr>
        <p:txBody>
          <a:bodyPr/>
          <a:lstStyle/>
          <a:p>
            <a:r>
              <a:rPr lang="en-US" dirty="0"/>
              <a:t>CIGAR operations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F2D2-787A-A9AD-CCA6-EB6FAD56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711"/>
            <a:ext cx="12173160" cy="3697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959EA-0120-7FBD-4D4F-3AB3B4E943A8}"/>
              </a:ext>
            </a:extLst>
          </p:cNvPr>
          <p:cNvSpPr txBox="1"/>
          <p:nvPr/>
        </p:nvSpPr>
        <p:spPr>
          <a:xfrm>
            <a:off x="0" y="5845294"/>
            <a:ext cx="1217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“</a:t>
            </a:r>
            <a:r>
              <a:rPr lang="ru-RU" dirty="0" err="1"/>
              <a:t>Consumes</a:t>
            </a:r>
            <a:r>
              <a:rPr lang="ru-RU" dirty="0"/>
              <a:t> </a:t>
            </a:r>
            <a:r>
              <a:rPr lang="ru-RU" dirty="0" err="1"/>
              <a:t>query</a:t>
            </a:r>
            <a:r>
              <a:rPr lang="ru-RU" dirty="0"/>
              <a:t>” и “</a:t>
            </a:r>
            <a:r>
              <a:rPr lang="ru-RU" dirty="0" err="1"/>
              <a:t>consumes</a:t>
            </a:r>
            <a:r>
              <a:rPr lang="ru-RU" dirty="0"/>
              <a:t> </a:t>
            </a:r>
            <a:r>
              <a:rPr lang="ru-RU" dirty="0" err="1"/>
              <a:t>reference</a:t>
            </a:r>
            <a:r>
              <a:rPr lang="ru-RU" dirty="0"/>
              <a:t>” указывают, вызывает ли операция CIGAR выравнивание по наблюдаемой последовательности и референсной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2722999-FA8A-F679-0287-349ECB7D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46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21B92A6-4DCF-FB66-32F0-5B61C615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99949"/>
            <a:ext cx="10515600" cy="1325563"/>
          </a:xfrm>
        </p:spPr>
        <p:txBody>
          <a:bodyPr/>
          <a:lstStyle/>
          <a:p>
            <a:r>
              <a:rPr lang="ru-RU" b="0" i="0" dirty="0">
                <a:solidFill>
                  <a:srgbClr val="1A1A1A"/>
                </a:solidFill>
                <a:effectLst/>
              </a:rPr>
              <a:t>Качество картирования </a:t>
            </a:r>
            <a:r>
              <a:rPr lang="ru-RU" b="0" i="0" dirty="0" err="1">
                <a:solidFill>
                  <a:srgbClr val="1A1A1A"/>
                </a:solidFill>
                <a:effectLst/>
              </a:rPr>
              <a:t>ридов</a:t>
            </a:r>
            <a:r>
              <a:rPr lang="ru-RU" b="0" i="0" dirty="0">
                <a:solidFill>
                  <a:srgbClr val="1A1A1A"/>
                </a:solidFill>
                <a:effectLst/>
              </a:rPr>
              <a:t> (MAPQ)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4E169-D4FA-958C-0B26-BCBFCF44986F}"/>
              </a:ext>
            </a:extLst>
          </p:cNvPr>
          <p:cNvSpPr txBox="1"/>
          <p:nvPr/>
        </p:nvSpPr>
        <p:spPr>
          <a:xfrm>
            <a:off x="618744" y="1425512"/>
            <a:ext cx="10043922" cy="4342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3200" b="0" i="0" dirty="0">
                <a:solidFill>
                  <a:srgbClr val="1A1A1A"/>
                </a:solidFill>
                <a:effectLst/>
                <a:latin typeface="YS Text"/>
              </a:rPr>
              <a:t>MAPQ = -10 log</a:t>
            </a:r>
            <a:r>
              <a:rPr lang="ru-RU" sz="3200" b="0" i="0" baseline="-25000" dirty="0">
                <a:solidFill>
                  <a:srgbClr val="1A1A1A"/>
                </a:solidFill>
                <a:effectLst/>
                <a:latin typeface="YS Text"/>
              </a:rPr>
              <a:t>10</a:t>
            </a:r>
            <a:r>
              <a:rPr lang="ru-RU" sz="3200" b="0" i="0" dirty="0">
                <a:solidFill>
                  <a:srgbClr val="1A1A1A"/>
                </a:solidFill>
                <a:effectLst/>
                <a:latin typeface="YS Text"/>
              </a:rPr>
              <a:t>P 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где </a:t>
            </a:r>
            <a:r>
              <a:rPr lang="ru-RU" sz="2800" b="0" i="0" dirty="0">
                <a:solidFill>
                  <a:srgbClr val="1A1A1A"/>
                </a:solidFill>
                <a:effectLst/>
                <a:latin typeface="YS Text"/>
              </a:rPr>
              <a:t>P 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- вероятность того, что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рид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 картирован неверно, которая</a:t>
            </a:r>
            <a:r>
              <a:rPr lang="ru-RU" dirty="0">
                <a:solidFill>
                  <a:srgbClr val="1A1A1A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вычисляется на основании данных о качестве неспаренных</a:t>
            </a:r>
            <a:r>
              <a:rPr lang="ru-RU" dirty="0">
                <a:solidFill>
                  <a:srgbClr val="1A1A1A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нуклеотидов в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ридах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.</a:t>
            </a: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1A1A1A"/>
              </a:solidFill>
              <a:effectLst/>
              <a:latin typeface="YS Text"/>
            </a:endParaRPr>
          </a:p>
          <a:p>
            <a:pPr algn="l">
              <a:lnSpc>
                <a:spcPct val="150000"/>
              </a:lnSpc>
            </a:pP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Иногда качество картирования отражает уникальность картирования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рида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1A1A1A"/>
                </a:solidFill>
                <a:effectLst/>
                <a:latin typeface="YS Text"/>
              </a:rPr>
              <a:t>Уникально картированные </a:t>
            </a:r>
            <a:r>
              <a:rPr lang="ru-RU" b="1" i="0" dirty="0" err="1">
                <a:solidFill>
                  <a:srgbClr val="1A1A1A"/>
                </a:solidFill>
                <a:effectLst/>
                <a:latin typeface="YS Text"/>
              </a:rPr>
              <a:t>риды</a:t>
            </a:r>
            <a:r>
              <a:rPr lang="ru-RU" b="1" i="0" dirty="0">
                <a:solidFill>
                  <a:srgbClr val="1A1A1A"/>
                </a:solidFill>
                <a:effectLst/>
                <a:latin typeface="YS Text"/>
              </a:rPr>
              <a:t> 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–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риды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, картированные на единственный участок генома/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транскриптома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1A1A1A"/>
                </a:solidFill>
                <a:effectLst/>
                <a:latin typeface="YS Text"/>
              </a:rPr>
              <a:t>Риды с множественной локализацией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 –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риды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, картированные на различные участки генома/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транскриптома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268639B-70E1-B7C3-848E-F05D8CA4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222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CE460-39B7-DA39-D5B3-9C89DAFF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0"/>
            <a:ext cx="10515600" cy="956231"/>
          </a:xfrm>
        </p:spPr>
        <p:txBody>
          <a:bodyPr/>
          <a:lstStyle/>
          <a:p>
            <a:r>
              <a:rPr lang="ru-RU" dirty="0"/>
              <a:t>Статистика выравнивания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89D46-9F1B-80F6-CDD6-65615A13138D}"/>
              </a:ext>
            </a:extLst>
          </p:cNvPr>
          <p:cNvSpPr txBox="1"/>
          <p:nvPr/>
        </p:nvSpPr>
        <p:spPr>
          <a:xfrm>
            <a:off x="8542782" y="1321356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B02_get_alignment_statistics.sh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B9E71-C0EF-F211-C2E6-4E364EF47DB4}"/>
              </a:ext>
            </a:extLst>
          </p:cNvPr>
          <p:cNvSpPr txBox="1"/>
          <p:nvPr/>
        </p:nvSpPr>
        <p:spPr>
          <a:xfrm>
            <a:off x="0" y="1251776"/>
            <a:ext cx="8786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flagstat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mother.sam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&gt;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mother.sam.flagstat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E7F87C-4981-01DF-A545-DC2BCC81F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2170883"/>
            <a:ext cx="7031735" cy="3841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4BEB4-187B-DACE-1954-15728EF7EB27}"/>
              </a:ext>
            </a:extLst>
          </p:cNvPr>
          <p:cNvSpPr txBox="1"/>
          <p:nvPr/>
        </p:nvSpPr>
        <p:spPr>
          <a:xfrm>
            <a:off x="7250049" y="2170883"/>
            <a:ext cx="4850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каждой категории отражается:</a:t>
            </a:r>
            <a:r>
              <a:rPr lang="en-US" dirty="0"/>
              <a:t>"#PASS + #FAIL"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528F5-BAC3-4D60-E403-9AD6AA248FB1}"/>
              </a:ext>
            </a:extLst>
          </p:cNvPr>
          <p:cNvSpPr txBox="1"/>
          <p:nvPr/>
        </p:nvSpPr>
        <p:spPr>
          <a:xfrm>
            <a:off x="0" y="6488668"/>
            <a:ext cx="6185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https://www.htslib.org/doc/samtools-flagstat.html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9EC984-6691-EAD0-1C3B-4A5CD949FB89}"/>
              </a:ext>
            </a:extLst>
          </p:cNvPr>
          <p:cNvSpPr txBox="1"/>
          <p:nvPr/>
        </p:nvSpPr>
        <p:spPr>
          <a:xfrm>
            <a:off x="7125462" y="2789846"/>
            <a:ext cx="5200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Supplementary: </a:t>
            </a:r>
            <a:r>
              <a:rPr lang="ru-RU" dirty="0"/>
              <a:t>Для </a:t>
            </a:r>
            <a:r>
              <a:rPr lang="ru-RU" dirty="0" err="1"/>
              <a:t>ридов</a:t>
            </a:r>
            <a:r>
              <a:rPr lang="ru-RU" dirty="0"/>
              <a:t>, которые выравниваются химерным образом, один сегмент будет обозначен как основной, а остальные - как дополнительные.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F8367C-8D54-5F44-0546-766531909A68}"/>
              </a:ext>
            </a:extLst>
          </p:cNvPr>
          <p:cNvSpPr txBox="1"/>
          <p:nvPr/>
        </p:nvSpPr>
        <p:spPr>
          <a:xfrm>
            <a:off x="5227320" y="6187536"/>
            <a:ext cx="6190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Обозначение ПЦР </a:t>
            </a:r>
            <a:r>
              <a:rPr lang="ru-RU" b="0" i="0" dirty="0" err="1">
                <a:effectLst/>
                <a:latin typeface="Roboto" panose="02000000000000000000" pitchFamily="2" charset="0"/>
              </a:rPr>
              <a:t>дупликатов</a:t>
            </a:r>
            <a:r>
              <a:rPr lang="ru-RU" b="0" i="0" dirty="0">
                <a:effectLst/>
                <a:latin typeface="Roboto" panose="02000000000000000000" pitchFamily="2" charset="0"/>
              </a:rPr>
              <a:t> делают специальными инструментами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D2D3A6-7006-57EC-F2FC-CA3FD3099B32}"/>
              </a:ext>
            </a:extLst>
          </p:cNvPr>
          <p:cNvSpPr txBox="1"/>
          <p:nvPr/>
        </p:nvSpPr>
        <p:spPr>
          <a:xfrm>
            <a:off x="7123175" y="4235583"/>
            <a:ext cx="4977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Singletones</a:t>
            </a:r>
            <a:r>
              <a:rPr lang="en-US" dirty="0"/>
              <a:t>: </a:t>
            </a:r>
            <a:r>
              <a:rPr lang="ru-RU" dirty="0" err="1"/>
              <a:t>риды</a:t>
            </a:r>
            <a:r>
              <a:rPr lang="ru-RU" dirty="0"/>
              <a:t>, которые были картированы, а их соответствующие обратные / прямые чтения-нет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076F14F-54BF-E41B-19E1-61932D8E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38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0A95E-7078-D972-A942-C8338478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Сортировка по координатам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C84AF-775B-DE4F-0DF8-25EFD81B1BBE}"/>
              </a:ext>
            </a:extLst>
          </p:cNvPr>
          <p:cNvSpPr txBox="1"/>
          <p:nvPr/>
        </p:nvSpPr>
        <p:spPr>
          <a:xfrm>
            <a:off x="5744718" y="1615363"/>
            <a:ext cx="7166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Риды с начала первой хромосомы стоят первые в файле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90025-EB3E-DFC5-0B65-B2318BBB77D7}"/>
              </a:ext>
            </a:extLst>
          </p:cNvPr>
          <p:cNvSpPr txBox="1"/>
          <p:nvPr/>
        </p:nvSpPr>
        <p:spPr>
          <a:xfrm>
            <a:off x="838200" y="1653026"/>
            <a:ext cx="2962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B03_sort_alignment.sh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B85EE-11EA-2212-6496-76C627F81113}"/>
              </a:ext>
            </a:extLst>
          </p:cNvPr>
          <p:cNvSpPr txBox="1"/>
          <p:nvPr/>
        </p:nvSpPr>
        <p:spPr>
          <a:xfrm>
            <a:off x="216408" y="2756260"/>
            <a:ext cx="9476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sort -o alignments/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mother.sorted.sam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alignments/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mother.sam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935296-2BAF-E784-4E06-6D2F601F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97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145FE-A8A7-4306-0BAA-E5C0FA78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-&gt; BAM (binary alignment and map)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62C08-22F6-4579-0365-A293EAFC84CE}"/>
              </a:ext>
            </a:extLst>
          </p:cNvPr>
          <p:cNvSpPr txBox="1"/>
          <p:nvPr/>
        </p:nvSpPr>
        <p:spPr>
          <a:xfrm>
            <a:off x="8083296" y="1975104"/>
            <a:ext cx="377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bam </a:t>
            </a:r>
            <a:r>
              <a:rPr lang="ru-RU" sz="2400" dirty="0"/>
              <a:t>содержит ту же информацию, что и </a:t>
            </a:r>
            <a:r>
              <a:rPr lang="en-US" sz="2400" dirty="0" err="1"/>
              <a:t>sam</a:t>
            </a:r>
            <a:r>
              <a:rPr lang="en-US" sz="2400" dirty="0"/>
              <a:t>, </a:t>
            </a:r>
            <a:r>
              <a:rPr lang="ru-RU" sz="2400" dirty="0"/>
              <a:t>но в бинарном формате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93FD5-8C6F-250D-CB90-47F40DE1090C}"/>
              </a:ext>
            </a:extLst>
          </p:cNvPr>
          <p:cNvSpPr txBox="1"/>
          <p:nvPr/>
        </p:nvSpPr>
        <p:spPr>
          <a:xfrm>
            <a:off x="0" y="160577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B04_compress_alignment.sh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4B212-6659-CA65-EAFA-A9384857E6BB}"/>
              </a:ext>
            </a:extLst>
          </p:cNvPr>
          <p:cNvSpPr txBox="1"/>
          <p:nvPr/>
        </p:nvSpPr>
        <p:spPr>
          <a:xfrm>
            <a:off x="233171" y="3429000"/>
            <a:ext cx="1152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view -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bh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alignments/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mother.sorted.sam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&gt; alignments/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mother.bam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1F092-3372-0881-02DC-E62F822389CE}"/>
              </a:ext>
            </a:extLst>
          </p:cNvPr>
          <p:cNvSpPr txBox="1"/>
          <p:nvPr/>
        </p:nvSpPr>
        <p:spPr>
          <a:xfrm>
            <a:off x="1595628" y="5525714"/>
            <a:ext cx="2318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ls -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lh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FB684-C825-03D6-8782-FCC175670262}"/>
              </a:ext>
            </a:extLst>
          </p:cNvPr>
          <p:cNvSpPr txBox="1"/>
          <p:nvPr/>
        </p:nvSpPr>
        <p:spPr>
          <a:xfrm>
            <a:off x="233171" y="4499372"/>
            <a:ext cx="415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Содержание папки с размером файлов: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82C5EB-FDFD-35CF-19E1-C130FB0B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598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36964-D33A-9F5A-050F-D1A06D39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Variant calling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767E63-D3A5-239A-A9F0-32C16280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" y="1343818"/>
            <a:ext cx="10515600" cy="4351338"/>
          </a:xfrm>
        </p:spPr>
        <p:txBody>
          <a:bodyPr/>
          <a:lstStyle/>
          <a:p>
            <a:r>
              <a:rPr lang="ru-RU" dirty="0"/>
              <a:t>Инструмент: </a:t>
            </a:r>
            <a:r>
              <a:rPr lang="en-US" dirty="0"/>
              <a:t>GATK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https://gatk.broadinstitute.org/hc/en-us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5CA8D-A579-ED66-68BC-321FCF1A3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832" y="2543473"/>
            <a:ext cx="6978928" cy="1952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E4669-1112-A024-2CE3-5FC1B907AD65}"/>
              </a:ext>
            </a:extLst>
          </p:cNvPr>
          <p:cNvSpPr txBox="1"/>
          <p:nvPr/>
        </p:nvSpPr>
        <p:spPr>
          <a:xfrm>
            <a:off x="91440" y="4725996"/>
            <a:ext cx="10307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GATK — properly pronounced </a:t>
            </a:r>
            <a:r>
              <a:rPr lang="en-US" b="0" i="1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"Gee-ay-tee-kay"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 (</a:t>
            </a:r>
            <a:r>
              <a:rPr lang="en-US" b="0" i="1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/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dʒi•eɪ•ti•keɪ</a:t>
            </a:r>
            <a:r>
              <a:rPr lang="en-US" b="0" i="1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/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) and 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not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"Gat-kay"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 (</a:t>
            </a:r>
            <a:r>
              <a:rPr lang="en-US" b="0" i="1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/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ɡæt•keɪ</a:t>
            </a:r>
            <a:r>
              <a:rPr lang="en-US" b="0" i="1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/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) 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457AB-89BF-5070-1B9A-518C286BD0EA}"/>
              </a:ext>
            </a:extLst>
          </p:cNvPr>
          <p:cNvSpPr txBox="1"/>
          <p:nvPr/>
        </p:nvSpPr>
        <p:spPr>
          <a:xfrm>
            <a:off x="90364" y="5730370"/>
            <a:ext cx="9198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Изначально </a:t>
            </a:r>
            <a:r>
              <a:rPr lang="ru-RU" sz="2400" dirty="0" err="1"/>
              <a:t>пайплайны</a:t>
            </a:r>
            <a:r>
              <a:rPr lang="ru-RU" sz="2400" dirty="0"/>
              <a:t> </a:t>
            </a:r>
            <a:r>
              <a:rPr lang="en-US" sz="2400" dirty="0"/>
              <a:t>GATK Best Practices</a:t>
            </a:r>
            <a:r>
              <a:rPr lang="ru-RU" sz="2400" dirty="0"/>
              <a:t> разработаны</a:t>
            </a:r>
            <a:r>
              <a:rPr lang="en-US" sz="2400" dirty="0"/>
              <a:t> </a:t>
            </a:r>
            <a:r>
              <a:rPr lang="ru-RU" sz="2400" dirty="0"/>
              <a:t>для данных человека, но могут применяться и для других организмов, включая не диплоидных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71E257-81ED-A7AD-1506-DACA01FB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50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4F84D-AB7D-3C20-A937-DF5D2DED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41"/>
            <a:ext cx="10515600" cy="1325563"/>
          </a:xfrm>
        </p:spPr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readgroups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ABD3F-ABA9-2F78-39EC-A846EB8A6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63" y="1357792"/>
            <a:ext cx="10515600" cy="4351338"/>
          </a:xfrm>
        </p:spPr>
        <p:txBody>
          <a:bodyPr/>
          <a:lstStyle/>
          <a:p>
            <a:r>
              <a:rPr lang="ru-RU" dirty="0"/>
              <a:t>«Группа </a:t>
            </a:r>
            <a:r>
              <a:rPr lang="ru-RU" dirty="0" err="1"/>
              <a:t>ридов</a:t>
            </a:r>
            <a:r>
              <a:rPr lang="ru-RU" dirty="0"/>
              <a:t>» - набор прочтений, генерируемых за один цикл работы прибора для секвенирования =  </a:t>
            </a:r>
            <a:r>
              <a:rPr lang="ru-RU" dirty="0" err="1"/>
              <a:t>риды</a:t>
            </a:r>
            <a:r>
              <a:rPr lang="ru-RU" dirty="0"/>
              <a:t> из одного биологического образца, полученные с одной дорожки</a:t>
            </a:r>
          </a:p>
          <a:p>
            <a:r>
              <a:rPr lang="ru-RU" dirty="0"/>
              <a:t>Информация о платформе секвенирования, библиотеке, дорожке и образце содержится в </a:t>
            </a:r>
            <a:r>
              <a:rPr lang="en-US" dirty="0" err="1"/>
              <a:t>fastq</a:t>
            </a:r>
            <a:r>
              <a:rPr lang="ru-RU" dirty="0"/>
              <a:t> файле для каждого </a:t>
            </a:r>
            <a:r>
              <a:rPr lang="ru-RU" dirty="0" err="1"/>
              <a:t>рида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BA4FF-4FB0-91A5-95AD-5CD9E991F750}"/>
              </a:ext>
            </a:extLst>
          </p:cNvPr>
          <p:cNvSpPr txBox="1"/>
          <p:nvPr/>
        </p:nvSpPr>
        <p:spPr>
          <a:xfrm>
            <a:off x="434163" y="5836800"/>
            <a:ext cx="89327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hlinkClick r:id="rId3"/>
              </a:rPr>
              <a:t>https://gatk.broadinstitute.org/hc/en-us/articles/360035890671-Read-groups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B34A2A-C8B2-2488-FDB8-A6D23C61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632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EBF7B-9BF9-0DB9-0440-29DF4130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</a:t>
            </a:r>
            <a:r>
              <a:rPr lang="ru-RU" dirty="0"/>
              <a:t> (идентификатор </a:t>
            </a:r>
            <a:r>
              <a:rPr lang="en-US" dirty="0"/>
              <a:t>Illumina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80E9D3-AAB2-8BDD-A4AC-A4091CB8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4" y="3171143"/>
            <a:ext cx="11595952" cy="348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E1519-EE4F-096A-CFA9-0A739C25BA0E}"/>
              </a:ext>
            </a:extLst>
          </p:cNvPr>
          <p:cNvSpPr txBox="1"/>
          <p:nvPr/>
        </p:nvSpPr>
        <p:spPr>
          <a:xfrm>
            <a:off x="7040880" y="2275113"/>
            <a:ext cx="3878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Идентификатор </a:t>
            </a:r>
            <a:r>
              <a:rPr lang="ru-RU" sz="3200" dirty="0" err="1">
                <a:solidFill>
                  <a:srgbClr val="FF0000"/>
                </a:solidFill>
              </a:rPr>
              <a:t>рида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EF5D045-9E37-10EF-6979-E1FBA6955B7E}"/>
              </a:ext>
            </a:extLst>
          </p:cNvPr>
          <p:cNvCxnSpPr/>
          <p:nvPr/>
        </p:nvCxnSpPr>
        <p:spPr>
          <a:xfrm flipH="1">
            <a:off x="6238240" y="2895600"/>
            <a:ext cx="924560" cy="3657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6B54D6-1EFD-9841-6E79-E8E34170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575B1-0063-5327-DD8B-A001A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14" y="145386"/>
            <a:ext cx="10969487" cy="734664"/>
          </a:xfrm>
        </p:spPr>
        <p:txBody>
          <a:bodyPr/>
          <a:lstStyle/>
          <a:p>
            <a:r>
              <a:rPr lang="ru-RU" dirty="0"/>
              <a:t>Как выглядят варианты в выравнивании в </a:t>
            </a:r>
            <a:r>
              <a:rPr lang="en-US" dirty="0"/>
              <a:t>IGV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F7D35-A39D-A109-EF47-1734AD18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4" y="1580527"/>
            <a:ext cx="5816899" cy="4483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E6260-58FA-B876-47D7-6982AF3BC8E0}"/>
              </a:ext>
            </a:extLst>
          </p:cNvPr>
          <p:cNvSpPr txBox="1"/>
          <p:nvPr/>
        </p:nvSpPr>
        <p:spPr>
          <a:xfrm>
            <a:off x="5870448" y="5577840"/>
            <a:ext cx="2288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sequence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C2C18-03B3-D7BB-64BA-DE1AB652E6E8}"/>
              </a:ext>
            </a:extLst>
          </p:cNvPr>
          <p:cNvSpPr txBox="1"/>
          <p:nvPr/>
        </p:nvSpPr>
        <p:spPr>
          <a:xfrm>
            <a:off x="8018521" y="4067937"/>
            <a:ext cx="4321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Несовпадающие основания более бледные – более низкое качество ( </a:t>
            </a:r>
            <a:r>
              <a:rPr lang="en-US" sz="2000" dirty="0"/>
              <a:t>base</a:t>
            </a:r>
            <a:r>
              <a:rPr lang="ru-RU" sz="2000" dirty="0"/>
              <a:t> </a:t>
            </a:r>
            <a:r>
              <a:rPr lang="en-US" sz="2000" dirty="0"/>
              <a:t>call	is</a:t>
            </a:r>
            <a:r>
              <a:rPr lang="ru-RU" sz="2000" dirty="0"/>
              <a:t> </a:t>
            </a:r>
            <a:r>
              <a:rPr lang="en-US" sz="2000" dirty="0"/>
              <a:t>of</a:t>
            </a:r>
            <a:r>
              <a:rPr lang="ru-RU" sz="2000" dirty="0"/>
              <a:t> </a:t>
            </a:r>
            <a:r>
              <a:rPr lang="en-US" sz="2000" dirty="0"/>
              <a:t>low</a:t>
            </a:r>
            <a:r>
              <a:rPr lang="ru-RU" sz="2000" dirty="0"/>
              <a:t> </a:t>
            </a:r>
            <a:r>
              <a:rPr lang="en-US" sz="2000" dirty="0"/>
              <a:t>quality</a:t>
            </a:r>
            <a:r>
              <a:rPr lang="ru-RU" sz="2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A936C-7209-0373-5246-37A85CE7401A}"/>
              </a:ext>
            </a:extLst>
          </p:cNvPr>
          <p:cNvSpPr txBox="1"/>
          <p:nvPr/>
        </p:nvSpPr>
        <p:spPr>
          <a:xfrm>
            <a:off x="5870448" y="1784818"/>
            <a:ext cx="114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Coverage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0AD5D-1B5A-FC53-598F-68DE4497A06B}"/>
              </a:ext>
            </a:extLst>
          </p:cNvPr>
          <p:cNvSpPr txBox="1"/>
          <p:nvPr/>
        </p:nvSpPr>
        <p:spPr>
          <a:xfrm>
            <a:off x="6263728" y="3034099"/>
            <a:ext cx="3791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/>
              <a:t>Инсерция</a:t>
            </a:r>
            <a:r>
              <a:rPr lang="ru-RU" sz="2000" dirty="0"/>
              <a:t> размером 2 и делеция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669B1-8545-419D-3904-1BFFD0296E87}"/>
              </a:ext>
            </a:extLst>
          </p:cNvPr>
          <p:cNvSpPr txBox="1"/>
          <p:nvPr/>
        </p:nvSpPr>
        <p:spPr>
          <a:xfrm>
            <a:off x="4549140" y="945517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Вариант – отличие от референса в выравнивании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30DAF0E-66F1-1C35-DF9A-27CF4BC2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969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339C42E-DE08-29E1-5AD5-CAABDD3D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1325563"/>
          </a:xfrm>
        </p:spPr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</a:t>
            </a:r>
            <a:r>
              <a:rPr lang="ru-RU" dirty="0"/>
              <a:t> (идентификатор </a:t>
            </a:r>
            <a:r>
              <a:rPr lang="en-US" dirty="0"/>
              <a:t>Illumina</a:t>
            </a:r>
            <a:r>
              <a:rPr lang="ru-RU" dirty="0"/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C0A5C2-C580-B65C-AE2F-DEECA8F1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20" y="1685208"/>
            <a:ext cx="9563039" cy="479596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D720BB-DFAF-B7F5-028E-DB28695D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978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686672-216F-9253-00A1-32608FA1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83" y="219906"/>
            <a:ext cx="10515600" cy="514551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</a:t>
            </a:r>
            <a:r>
              <a:rPr lang="en-US" dirty="0" err="1"/>
              <a:t>readgroups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B1BDE-5488-DCAB-A8AC-7DC5503ACAA3}"/>
              </a:ext>
            </a:extLst>
          </p:cNvPr>
          <p:cNvSpPr txBox="1"/>
          <p:nvPr/>
        </p:nvSpPr>
        <p:spPr>
          <a:xfrm>
            <a:off x="95492" y="135502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zcat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mother_R1.fastq.gz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head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87D7DC-7C2D-DEBE-EC84-AAEDA1DA76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032"/>
          <a:stretch/>
        </p:blipFill>
        <p:spPr>
          <a:xfrm>
            <a:off x="95492" y="2499690"/>
            <a:ext cx="9856808" cy="416262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9047B9A-3889-D0EE-5BC6-5C635355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69DEE72-D3CE-639D-B50F-8E42D523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</a:t>
            </a:r>
            <a:r>
              <a:rPr lang="en-US" dirty="0" err="1"/>
              <a:t>readgroups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3A374-20DC-4661-CEA1-9650F8660FC2}"/>
              </a:ext>
            </a:extLst>
          </p:cNvPr>
          <p:cNvSpPr txBox="1"/>
          <p:nvPr/>
        </p:nvSpPr>
        <p:spPr>
          <a:xfrm>
            <a:off x="118641" y="6308209"/>
            <a:ext cx="989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https://gatk.broadinstitute.org/hc/en-us/articles/360037226472-AddOrReplaceReadGroups-Picard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D592C-9590-0295-C1D9-ACD163FA0CB3}"/>
              </a:ext>
            </a:extLst>
          </p:cNvPr>
          <p:cNvSpPr txBox="1"/>
          <p:nvPr/>
        </p:nvSpPr>
        <p:spPr>
          <a:xfrm>
            <a:off x="8919741" y="1053296"/>
            <a:ext cx="2874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B05_add_readgroups.sh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9DE5C-D86E-853F-B599-C7DB5F4362E5}"/>
              </a:ext>
            </a:extLst>
          </p:cNvPr>
          <p:cNvSpPr txBox="1"/>
          <p:nvPr/>
        </p:nvSpPr>
        <p:spPr>
          <a:xfrm>
            <a:off x="211238" y="2341925"/>
            <a:ext cx="679144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400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AddOrReplaceReadGroups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400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alignments/</a:t>
            </a:r>
            <a:r>
              <a:rPr lang="en-US" sz="2400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mother.bam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400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alignments/</a:t>
            </a:r>
            <a:r>
              <a:rPr lang="en-US" sz="2400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mother.rg.bam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400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--RGLB lib1 </a:t>
            </a:r>
            <a:r>
              <a:rPr lang="en-US" sz="2400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--RGPU H0164.2.ALXX140820 </a:t>
            </a:r>
            <a:r>
              <a:rPr lang="en-US" sz="2400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--RGPL ILLUMINA </a:t>
            </a:r>
            <a:r>
              <a:rPr lang="en-US" sz="2400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--RGSM mother </a:t>
            </a:r>
            <a:r>
              <a:rPr lang="en-US" sz="2400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sz="24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--RGID H0164.2.mother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280E3-D6D6-5433-FFED-7B312EF53093}"/>
              </a:ext>
            </a:extLst>
          </p:cNvPr>
          <p:cNvSpPr txBox="1"/>
          <p:nvPr/>
        </p:nvSpPr>
        <p:spPr>
          <a:xfrm>
            <a:off x="6362218" y="3547783"/>
            <a:ext cx="2735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Read-Group library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84778-3FBE-7A31-69C6-2AF25686EF74}"/>
              </a:ext>
            </a:extLst>
          </p:cNvPr>
          <p:cNvSpPr txBox="1"/>
          <p:nvPr/>
        </p:nvSpPr>
        <p:spPr>
          <a:xfrm>
            <a:off x="6362217" y="4282413"/>
            <a:ext cx="543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Read-Group platform (e.g. ILLUMINA, SOLID)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0057F-A530-D440-5485-21C9E315208B}"/>
              </a:ext>
            </a:extLst>
          </p:cNvPr>
          <p:cNvSpPr txBox="1"/>
          <p:nvPr/>
        </p:nvSpPr>
        <p:spPr>
          <a:xfrm>
            <a:off x="6362217" y="3865419"/>
            <a:ext cx="543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Read-Group platform unit (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eg.</a:t>
            </a:r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 run barcode)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A142A-3170-4E57-179B-AF092786568C}"/>
              </a:ext>
            </a:extLst>
          </p:cNvPr>
          <p:cNvSpPr txBox="1"/>
          <p:nvPr/>
        </p:nvSpPr>
        <p:spPr>
          <a:xfrm>
            <a:off x="6362217" y="4651745"/>
            <a:ext cx="543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Read-Group sample name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BA3056-C5A5-8280-B32A-F9005D7C3F43}"/>
              </a:ext>
            </a:extLst>
          </p:cNvPr>
          <p:cNvSpPr txBox="1"/>
          <p:nvPr/>
        </p:nvSpPr>
        <p:spPr>
          <a:xfrm>
            <a:off x="6362217" y="5018833"/>
            <a:ext cx="5551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Read-Group ID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 (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optional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)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0AB0A2-D71D-F401-EA01-7050A85F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05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62131-C82F-7749-570E-F27FEC77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757619"/>
          </a:xfrm>
        </p:spPr>
        <p:txBody>
          <a:bodyPr/>
          <a:lstStyle/>
          <a:p>
            <a:r>
              <a:rPr lang="ru-RU" dirty="0"/>
              <a:t>Сравнить </a:t>
            </a:r>
            <a:r>
              <a:rPr lang="en-US" dirty="0" err="1"/>
              <a:t>mother.bam</a:t>
            </a:r>
            <a:r>
              <a:rPr lang="en-US" dirty="0"/>
              <a:t> and </a:t>
            </a:r>
            <a:r>
              <a:rPr lang="en-US" dirty="0" err="1"/>
              <a:t>mother.rg.bam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22731-A26D-33C7-7FE3-F061B94D5757}"/>
              </a:ext>
            </a:extLst>
          </p:cNvPr>
          <p:cNvSpPr txBox="1"/>
          <p:nvPr/>
        </p:nvSpPr>
        <p:spPr>
          <a:xfrm>
            <a:off x="83917" y="1828306"/>
            <a:ext cx="4175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view -H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mother.bam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E8D10-3B02-496C-FA57-DF22715F1F06}"/>
              </a:ext>
            </a:extLst>
          </p:cNvPr>
          <p:cNvSpPr txBox="1"/>
          <p:nvPr/>
        </p:nvSpPr>
        <p:spPr>
          <a:xfrm>
            <a:off x="4027990" y="827737"/>
            <a:ext cx="4585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Посмотреть заголовки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36E77-58C4-A38C-700F-00DA0293D832}"/>
              </a:ext>
            </a:extLst>
          </p:cNvPr>
          <p:cNvSpPr txBox="1"/>
          <p:nvPr/>
        </p:nvSpPr>
        <p:spPr>
          <a:xfrm>
            <a:off x="0" y="4409954"/>
            <a:ext cx="4510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view -H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mother.rg.bam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C61CA6-02F2-D21B-E2B5-E453BABA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677"/>
          <a:stretch/>
        </p:blipFill>
        <p:spPr>
          <a:xfrm>
            <a:off x="68273" y="2406558"/>
            <a:ext cx="12123727" cy="17944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65B3C9-1D11-E1DB-E2DA-D5D97292D4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055"/>
          <a:stretch/>
        </p:blipFill>
        <p:spPr>
          <a:xfrm>
            <a:off x="68273" y="4838718"/>
            <a:ext cx="11665384" cy="1941971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00188D8-BAEB-C2F4-F4A5-5226034E74A5}"/>
              </a:ext>
            </a:extLst>
          </p:cNvPr>
          <p:cNvCxnSpPr/>
          <p:nvPr/>
        </p:nvCxnSpPr>
        <p:spPr>
          <a:xfrm>
            <a:off x="185195" y="5578997"/>
            <a:ext cx="110538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46CEBF-4717-393E-D01E-A93A1B39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247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FAD72B2-77C4-44F3-6E87-FCE6F71FD5D7}"/>
              </a:ext>
            </a:extLst>
          </p:cNvPr>
          <p:cNvSpPr txBox="1">
            <a:spLocks/>
          </p:cNvSpPr>
          <p:nvPr/>
        </p:nvSpPr>
        <p:spPr>
          <a:xfrm>
            <a:off x="1231739" y="70118"/>
            <a:ext cx="10515600" cy="757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Сравнить </a:t>
            </a:r>
            <a:r>
              <a:rPr lang="en-US" dirty="0" err="1"/>
              <a:t>mother.bam</a:t>
            </a:r>
            <a:r>
              <a:rPr lang="en-US" dirty="0"/>
              <a:t> and </a:t>
            </a:r>
            <a:r>
              <a:rPr lang="en-US" dirty="0" err="1"/>
              <a:t>mother.rg.bam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8F3E1-530D-41D7-83FD-9D5309B39D17}"/>
              </a:ext>
            </a:extLst>
          </p:cNvPr>
          <p:cNvSpPr txBox="1"/>
          <p:nvPr/>
        </p:nvSpPr>
        <p:spPr>
          <a:xfrm>
            <a:off x="3646025" y="681037"/>
            <a:ext cx="5482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Посмотреть выравнивания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FE127-09FA-7E4D-4247-B5A81C0B5307}"/>
              </a:ext>
            </a:extLst>
          </p:cNvPr>
          <p:cNvSpPr txBox="1"/>
          <p:nvPr/>
        </p:nvSpPr>
        <p:spPr>
          <a:xfrm>
            <a:off x="1930" y="156895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view </a:t>
            </a:r>
            <a:r>
              <a:rPr lang="en-US" dirty="0" err="1">
                <a:solidFill>
                  <a:srgbClr val="36464E"/>
                </a:solidFill>
                <a:latin typeface="Roboto Mono" panose="00000009000000000000" pitchFamily="49" charset="0"/>
              </a:rPr>
              <a:t>mother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| head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B4683-D352-E67C-2B31-8F13A44D98D1}"/>
              </a:ext>
            </a:extLst>
          </p:cNvPr>
          <p:cNvSpPr txBox="1"/>
          <p:nvPr/>
        </p:nvSpPr>
        <p:spPr>
          <a:xfrm>
            <a:off x="0" y="4231076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view </a:t>
            </a:r>
            <a:r>
              <a:rPr lang="en-US" dirty="0" err="1">
                <a:solidFill>
                  <a:srgbClr val="36464E"/>
                </a:solidFill>
                <a:latin typeface="Roboto Mono" panose="00000009000000000000" pitchFamily="49" charset="0"/>
              </a:rPr>
              <a:t>mother.rg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| head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A20674-FA9B-BF0C-BBC9-8EB7D702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2260"/>
            <a:ext cx="11979797" cy="165304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16E8EF1-8657-EE08-B7D4-F2DF5E18A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47759"/>
            <a:ext cx="12121841" cy="1770606"/>
          </a:xfrm>
          <a:prstGeom prst="rect">
            <a:avLst/>
          </a:prstGeom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4BE799A0-9109-F9C7-DCF4-874F3B0C947E}"/>
              </a:ext>
            </a:extLst>
          </p:cNvPr>
          <p:cNvCxnSpPr/>
          <p:nvPr/>
        </p:nvCxnSpPr>
        <p:spPr>
          <a:xfrm>
            <a:off x="3575304" y="6336792"/>
            <a:ext cx="25206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74063D8-1F97-1E4A-F72D-70B916A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056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806EA-6734-FD7F-29F5-8341642C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90805"/>
            <a:ext cx="10515600" cy="723011"/>
          </a:xfrm>
        </p:spPr>
        <p:txBody>
          <a:bodyPr/>
          <a:lstStyle/>
          <a:p>
            <a:r>
              <a:rPr lang="en-US" dirty="0"/>
              <a:t>Mark duplicates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06007-C992-42CF-2C69-887D3C868D96}"/>
              </a:ext>
            </a:extLst>
          </p:cNvPr>
          <p:cNvSpPr txBox="1"/>
          <p:nvPr/>
        </p:nvSpPr>
        <p:spPr>
          <a:xfrm>
            <a:off x="0" y="6488668"/>
            <a:ext cx="9452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https://gatk.broadinstitute.org/hc/en-us/articles/360037052812-MarkDuplicates-Picard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98C98-3B9E-2356-5E69-02A639E805E5}"/>
              </a:ext>
            </a:extLst>
          </p:cNvPr>
          <p:cNvSpPr txBox="1"/>
          <p:nvPr/>
        </p:nvSpPr>
        <p:spPr>
          <a:xfrm>
            <a:off x="292608" y="1469043"/>
            <a:ext cx="116067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Дубликаты определяются как </a:t>
            </a:r>
            <a:r>
              <a:rPr lang="ru-RU" sz="2400" dirty="0" err="1"/>
              <a:t>риды</a:t>
            </a:r>
            <a:r>
              <a:rPr lang="ru-RU" sz="2400" dirty="0"/>
              <a:t>, происходящие из одного фрагмента ДНК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ПЦР дубликаты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Оптические дубликаты (происходят из одного </a:t>
            </a:r>
            <a:r>
              <a:rPr lang="ru-RU" sz="2400" dirty="0" err="1"/>
              <a:t>амплификационного</a:t>
            </a:r>
            <a:r>
              <a:rPr lang="ru-RU" sz="2400" dirty="0"/>
              <a:t> кластера, который оптический датчик прибора для секвенирования ошибочно определяет как несколько кластеров)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B312D-BE04-AD86-3ACA-70986F0AF896}"/>
              </a:ext>
            </a:extLst>
          </p:cNvPr>
          <p:cNvSpPr txBox="1"/>
          <p:nvPr/>
        </p:nvSpPr>
        <p:spPr>
          <a:xfrm>
            <a:off x="106680" y="3688905"/>
            <a:ext cx="11279124" cy="841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err="1"/>
              <a:t>Аутпут</a:t>
            </a:r>
            <a:r>
              <a:rPr lang="ru-RU" sz="2400" b="1" dirty="0"/>
              <a:t>:</a:t>
            </a:r>
            <a:r>
              <a:rPr lang="ru-RU" sz="2400" dirty="0"/>
              <a:t> новый SAM или BAM-файл, в котором дубликаты были идентифицированы в поле SAM </a:t>
            </a:r>
            <a:r>
              <a:rPr lang="ru-RU" sz="2400" dirty="0" err="1"/>
              <a:t>flags</a:t>
            </a:r>
            <a:r>
              <a:rPr lang="ru-RU" sz="2400" dirty="0"/>
              <a:t> для каждого </a:t>
            </a:r>
            <a:r>
              <a:rPr lang="ru-RU" sz="2400" dirty="0" err="1"/>
              <a:t>рида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37724-A790-81D1-4F3D-B8B4F61DA9EC}"/>
              </a:ext>
            </a:extLst>
          </p:cNvPr>
          <p:cNvSpPr txBox="1"/>
          <p:nvPr/>
        </p:nvSpPr>
        <p:spPr>
          <a:xfrm>
            <a:off x="22860" y="4973458"/>
            <a:ext cx="11963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Дубликаты можно </a:t>
            </a:r>
            <a:r>
              <a:rPr lang="ru-RU" sz="2400" b="1" dirty="0"/>
              <a:t>удалить</a:t>
            </a:r>
            <a:r>
              <a:rPr lang="ru-RU" sz="2400" dirty="0"/>
              <a:t> с помощью опций REMOVE_DUPLICATE и REMOVE_SEQUENCING_DUPLICATES.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431D463-9891-1DEE-F03F-3970F0EB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44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D91EF96-C006-C02D-63E6-1D7F60C1479C}"/>
              </a:ext>
            </a:extLst>
          </p:cNvPr>
          <p:cNvSpPr txBox="1">
            <a:spLocks/>
          </p:cNvSpPr>
          <p:nvPr/>
        </p:nvSpPr>
        <p:spPr>
          <a:xfrm>
            <a:off x="746760" y="90805"/>
            <a:ext cx="10515600" cy="72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Mark duplicates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34BDD-FFD8-BE77-9000-E9A3D16FF549}"/>
              </a:ext>
            </a:extLst>
          </p:cNvPr>
          <p:cNvSpPr txBox="1"/>
          <p:nvPr/>
        </p:nvSpPr>
        <p:spPr>
          <a:xfrm>
            <a:off x="9164574" y="813816"/>
            <a:ext cx="3664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B06_mark_duplicates.sh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40140-C759-3DEF-6D1A-4701FCE0A9EB}"/>
              </a:ext>
            </a:extLst>
          </p:cNvPr>
          <p:cNvSpPr txBox="1"/>
          <p:nvPr/>
        </p:nvSpPr>
        <p:spPr>
          <a:xfrm>
            <a:off x="125730" y="1909864"/>
            <a:ext cx="82135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MarkDuplicates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alignments/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mother.rg.bam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alignments/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mother.rg.md.bam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--METRICS_FILE alignments/marked_dup_metrics_mother.txt 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DAA7F-EF44-8830-A042-D78FE5D35B6F}"/>
              </a:ext>
            </a:extLst>
          </p:cNvPr>
          <p:cNvSpPr txBox="1"/>
          <p:nvPr/>
        </p:nvSpPr>
        <p:spPr>
          <a:xfrm>
            <a:off x="6449949" y="3244334"/>
            <a:ext cx="454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File to write duplication metrics to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0A15D1-8AA6-628A-51E3-472ACEB8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67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DA404-5A77-513A-6385-ADD8A889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1259"/>
          </a:xfrm>
        </p:spPr>
        <p:txBody>
          <a:bodyPr>
            <a:normAutofit fontScale="90000"/>
          </a:bodyPr>
          <a:lstStyle/>
          <a:p>
            <a:r>
              <a:rPr lang="en-US" dirty="0"/>
              <a:t>Alignment statistics after marked duplicates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25399-6920-4BC7-5A57-5ECD7038F214}"/>
              </a:ext>
            </a:extLst>
          </p:cNvPr>
          <p:cNvSpPr txBox="1"/>
          <p:nvPr/>
        </p:nvSpPr>
        <p:spPr>
          <a:xfrm>
            <a:off x="8003286" y="949190"/>
            <a:ext cx="4188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B07_get_alignment_stats_after_md.sh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C1BDD-C7C5-3FDB-12AC-4B1EB084CA36}"/>
              </a:ext>
            </a:extLst>
          </p:cNvPr>
          <p:cNvSpPr txBox="1"/>
          <p:nvPr/>
        </p:nvSpPr>
        <p:spPr>
          <a:xfrm>
            <a:off x="3550158" y="1296662"/>
            <a:ext cx="873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flagstat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mother.rg.md.bam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&gt;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mother.rg.md.bam.flagstat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0CBFD6-B212-172D-0E18-6A385B7D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" y="2982288"/>
            <a:ext cx="5723376" cy="3363648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E3A45EE-2F47-7BE4-BA27-A2B2670572EB}"/>
              </a:ext>
            </a:extLst>
          </p:cNvPr>
          <p:cNvCxnSpPr/>
          <p:nvPr/>
        </p:nvCxnSpPr>
        <p:spPr>
          <a:xfrm>
            <a:off x="197903" y="3931920"/>
            <a:ext cx="22892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0EE918-2D1B-BA43-ED48-EE6CCC28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507" y="2982288"/>
            <a:ext cx="6156493" cy="3363648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0BEAC7B-7EF9-58BF-0084-1C052E6E10CD}"/>
              </a:ext>
            </a:extLst>
          </p:cNvPr>
          <p:cNvCxnSpPr/>
          <p:nvPr/>
        </p:nvCxnSpPr>
        <p:spPr>
          <a:xfrm>
            <a:off x="6035507" y="3938016"/>
            <a:ext cx="22892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F1AD16-3824-F548-9765-F654B26D37E4}"/>
              </a:ext>
            </a:extLst>
          </p:cNvPr>
          <p:cNvSpPr txBox="1"/>
          <p:nvPr/>
        </p:nvSpPr>
        <p:spPr>
          <a:xfrm>
            <a:off x="1099727" y="2430960"/>
            <a:ext cx="381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 err="1">
                <a:solidFill>
                  <a:srgbClr val="36464E"/>
                </a:solidFill>
                <a:effectLst/>
              </a:rPr>
              <a:t>mother.rg.md.bam.flagstat</a:t>
            </a:r>
            <a:endParaRPr lang="ru-RU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9680AA-9593-26B3-BE5D-68772679CB6D}"/>
              </a:ext>
            </a:extLst>
          </p:cNvPr>
          <p:cNvSpPr txBox="1"/>
          <p:nvPr/>
        </p:nvSpPr>
        <p:spPr>
          <a:xfrm>
            <a:off x="8003286" y="2462264"/>
            <a:ext cx="3255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mother.sam.flagstat</a:t>
            </a:r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AB1829-C24C-CDEB-EB51-B7DCE7D5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176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23443-CC3A-4D9C-69B5-CA7A833FC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Indexing the alignment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501562-7DB7-1867-D560-C03BA006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" y="1184910"/>
            <a:ext cx="10515600" cy="496951"/>
          </a:xfrm>
        </p:spPr>
        <p:txBody>
          <a:bodyPr/>
          <a:lstStyle/>
          <a:p>
            <a:r>
              <a:rPr lang="ru-RU" dirty="0"/>
              <a:t>Программы быстрее работают с индексированными объектами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2528E-B1F0-6308-EFB5-FE5F282B7D59}"/>
              </a:ext>
            </a:extLst>
          </p:cNvPr>
          <p:cNvSpPr txBox="1"/>
          <p:nvPr/>
        </p:nvSpPr>
        <p:spPr>
          <a:xfrm>
            <a:off x="838200" y="257682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B08_index_alignment.sh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FC37D-69BB-391F-05AB-26F4868D9A3C}"/>
              </a:ext>
            </a:extLst>
          </p:cNvPr>
          <p:cNvSpPr txBox="1"/>
          <p:nvPr/>
        </p:nvSpPr>
        <p:spPr>
          <a:xfrm>
            <a:off x="1099566" y="357058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index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mother.rg.md.bam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B7B682-0B74-0DB1-C15C-9450D723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0" y="5138732"/>
            <a:ext cx="5309646" cy="106871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C16E23-5BA5-0552-2A63-3F4F94D9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848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C47F6-88BA-F69D-13BE-621CF5B0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163957"/>
            <a:ext cx="10515600" cy="668147"/>
          </a:xfrm>
        </p:spPr>
        <p:txBody>
          <a:bodyPr>
            <a:normAutofit fontScale="90000"/>
          </a:bodyPr>
          <a:lstStyle/>
          <a:p>
            <a:r>
              <a:rPr lang="en-US" dirty="0"/>
              <a:t>All three samples alignment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5573F-A34F-1C82-52AF-D7CE3CB8C880}"/>
              </a:ext>
            </a:extLst>
          </p:cNvPr>
          <p:cNvSpPr txBox="1"/>
          <p:nvPr/>
        </p:nvSpPr>
        <p:spPr>
          <a:xfrm>
            <a:off x="7143750" y="1095494"/>
            <a:ext cx="456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C01_alignment_sorting_compression.sh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A5DAB-F23A-6E90-2699-5C612E943E0E}"/>
              </a:ext>
            </a:extLst>
          </p:cNvPr>
          <p:cNvSpPr txBox="1"/>
          <p:nvPr/>
        </p:nvSpPr>
        <p:spPr>
          <a:xfrm>
            <a:off x="73152" y="1728216"/>
            <a:ext cx="10125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 Mono" panose="00000009000000000000" pitchFamily="49" charset="0"/>
              </a:rPr>
              <a:t>cd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~/project </a:t>
            </a: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for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SAMPLE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in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mother father son </a:t>
            </a: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bwa mem</a:t>
            </a:r>
            <a:r>
              <a:rPr lang="en-US" dirty="0">
                <a:solidFill>
                  <a:srgbClr val="36464E"/>
                </a:solidFill>
                <a:latin typeface="Roboto Mono" panose="00000009000000000000" pitchFamily="49" charset="0"/>
              </a:rPr>
              <a:t> 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data/reference/Homo_sapiens.GRCh38.dna.chromosome.20.fa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data/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fastq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_R1.fastq.gz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	data/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fastq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_R2.fastq.gz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dirty="0">
                <a:solidFill>
                  <a:srgbClr val="36464E"/>
                </a:solidFill>
                <a:latin typeface="Roboto Mono" panose="00000009000000000000" pitchFamily="49" charset="0"/>
              </a:rPr>
              <a:t>	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sort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dirty="0">
                <a:solidFill>
                  <a:srgbClr val="36464E"/>
                </a:solidFill>
                <a:latin typeface="Roboto Mono" panose="00000009000000000000" pitchFamily="49" charset="0"/>
              </a:rPr>
              <a:t>	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view -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bh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&gt; results/alignments/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</a:t>
            </a:r>
            <a:r>
              <a:rPr lang="en-US" b="0" i="0" dirty="0" err="1">
                <a:effectLst/>
                <a:latin typeface="Roboto Mono" panose="00000009000000000000" pitchFamily="49" charset="0"/>
              </a:rPr>
              <a:t>SAMPLE"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done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843B20-207C-CE9E-4B59-96A57FD1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20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EFE2E-1299-A641-1AB3-7B385AB8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ru-RU" dirty="0"/>
              <a:t>Что должно быть перед началом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1B6F24-3875-ABD9-817C-9ED5CD3DB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(</a:t>
            </a:r>
            <a:r>
              <a:rPr lang="ru-RU" dirty="0"/>
              <a:t>папка проекта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 err="1"/>
              <a:t>ngs_variants</a:t>
            </a:r>
            <a:r>
              <a:rPr lang="en-US" dirty="0"/>
              <a:t>)</a:t>
            </a:r>
          </a:p>
          <a:p>
            <a:r>
              <a:rPr lang="en-US" dirty="0"/>
              <a:t>scripts (</a:t>
            </a:r>
            <a:r>
              <a:rPr lang="ru-RU" dirty="0"/>
              <a:t>директория со скриптами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data </a:t>
            </a:r>
            <a:r>
              <a:rPr lang="ru-RU" dirty="0"/>
              <a:t>(папка с данными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IGV </a:t>
            </a:r>
            <a:r>
              <a:rPr lang="ru-RU" dirty="0"/>
              <a:t> (установленное на ПК)</a:t>
            </a:r>
          </a:p>
          <a:p>
            <a:r>
              <a:rPr lang="ru-RU" dirty="0"/>
              <a:t>Окружение </a:t>
            </a:r>
            <a:r>
              <a:rPr lang="en-US" dirty="0" err="1"/>
              <a:t>ngs</a:t>
            </a:r>
            <a:r>
              <a:rPr lang="en-US" dirty="0"/>
              <a:t>-tools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9CC0FA-8525-9C19-8F11-F0FBF141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5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1E438-C354-341B-5078-41DA3F2F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0403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Read groups, all three samples</a:t>
            </a:r>
            <a:endParaRPr lang="ru-RU" dirty="0">
              <a:highlight>
                <a:srgbClr val="FFFF00"/>
              </a:highligh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4E95DD-C530-9ADF-1EC6-7F932F8B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158113"/>
            <a:ext cx="10515600" cy="4351338"/>
          </a:xfrm>
        </p:spPr>
        <p:txBody>
          <a:bodyPr/>
          <a:lstStyle/>
          <a:p>
            <a:r>
              <a:rPr lang="ru-RU" dirty="0"/>
              <a:t>Нужно использовать файл </a:t>
            </a:r>
            <a:r>
              <a:rPr lang="en-US" sz="20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sample_rg_fields.txt</a:t>
            </a:r>
            <a:endParaRPr lang="en-US" dirty="0"/>
          </a:p>
          <a:p>
            <a:r>
              <a:rPr lang="ru-RU" dirty="0"/>
              <a:t>Он должен лежать в папке </a:t>
            </a:r>
            <a:r>
              <a:rPr lang="en-US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8EFC6-31C3-0FE2-DBDB-2A366260AA02}"/>
              </a:ext>
            </a:extLst>
          </p:cNvPr>
          <p:cNvSpPr txBox="1"/>
          <p:nvPr/>
        </p:nvSpPr>
        <p:spPr>
          <a:xfrm>
            <a:off x="9256014" y="674870"/>
            <a:ext cx="2832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C02_add_readgroups.sh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500E7-98B3-FCE4-9919-D519842B2C5E}"/>
              </a:ext>
            </a:extLst>
          </p:cNvPr>
          <p:cNvSpPr txBox="1"/>
          <p:nvPr/>
        </p:nvSpPr>
        <p:spPr>
          <a:xfrm>
            <a:off x="349655" y="3043809"/>
            <a:ext cx="76603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cat sample_rg_fields.txt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while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read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SAMPLE LB PU ID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ru-RU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AddOrReplaceReadGroups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ru-RU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alignments/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</a:t>
            </a:r>
            <a:r>
              <a:rPr lang="en-US" b="0" i="0" dirty="0" err="1">
                <a:effectLst/>
                <a:latin typeface="Roboto Mono" panose="00000009000000000000" pitchFamily="49" charset="0"/>
              </a:rPr>
              <a:t>SAMPLE"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ru-RU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alignments/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rg.bam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ru-RU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--RGLB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"$LB"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ru-RU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--RGPU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"$PU"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ru-RU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--RGPL ILLUMINA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ru-RU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--RGSM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ru-RU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--RGID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"$ID"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done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D969F-0D68-61DF-FB4A-7B23861436E6}"/>
              </a:ext>
            </a:extLst>
          </p:cNvPr>
          <p:cNvSpPr txBox="1"/>
          <p:nvPr/>
        </p:nvSpPr>
        <p:spPr>
          <a:xfrm>
            <a:off x="6049545" y="4456659"/>
            <a:ext cx="2735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Read-Group library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EBFFF-866D-63AF-BA3E-41C33622E54F}"/>
              </a:ext>
            </a:extLst>
          </p:cNvPr>
          <p:cNvSpPr txBox="1"/>
          <p:nvPr/>
        </p:nvSpPr>
        <p:spPr>
          <a:xfrm>
            <a:off x="6049544" y="5191289"/>
            <a:ext cx="543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Read-Group platform (e.g. ILLUMINA, SOLID)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E87EF-7BDC-4A93-3BC7-48C325E95635}"/>
              </a:ext>
            </a:extLst>
          </p:cNvPr>
          <p:cNvSpPr txBox="1"/>
          <p:nvPr/>
        </p:nvSpPr>
        <p:spPr>
          <a:xfrm>
            <a:off x="6049544" y="4774295"/>
            <a:ext cx="543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Read-Group platform unit (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eg.</a:t>
            </a:r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 run barcode)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46771-3086-459A-D258-0974A23E4260}"/>
              </a:ext>
            </a:extLst>
          </p:cNvPr>
          <p:cNvSpPr txBox="1"/>
          <p:nvPr/>
        </p:nvSpPr>
        <p:spPr>
          <a:xfrm>
            <a:off x="6049544" y="5560621"/>
            <a:ext cx="543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Montserrat" panose="00000500000000000000" pitchFamily="2" charset="-52"/>
              </a:rPr>
              <a:t>Read-Group sample name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4A07E-B418-0C62-5640-961FC8796579}"/>
              </a:ext>
            </a:extLst>
          </p:cNvPr>
          <p:cNvSpPr txBox="1"/>
          <p:nvPr/>
        </p:nvSpPr>
        <p:spPr>
          <a:xfrm>
            <a:off x="6049544" y="5927709"/>
            <a:ext cx="5551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Read-Group ID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 (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optional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)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8BF721A-4B8B-7E1A-4EA9-BF5DE883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624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CFEAE-114C-F274-6458-63B0633F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154813"/>
            <a:ext cx="10515600" cy="430403"/>
          </a:xfrm>
        </p:spPr>
        <p:txBody>
          <a:bodyPr>
            <a:normAutofit fontScale="90000"/>
          </a:bodyPr>
          <a:lstStyle/>
          <a:p>
            <a:r>
              <a:rPr lang="en-US" dirty="0"/>
              <a:t>Mark duplicates, all three samples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2B395-23B4-7077-9828-8C9F9167BD31}"/>
              </a:ext>
            </a:extLst>
          </p:cNvPr>
          <p:cNvSpPr txBox="1"/>
          <p:nvPr/>
        </p:nvSpPr>
        <p:spPr>
          <a:xfrm>
            <a:off x="605790" y="920607"/>
            <a:ext cx="286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C03_mark_duplicates.sh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0F5DE-D3CB-F953-C0D6-AC2010046041}"/>
              </a:ext>
            </a:extLst>
          </p:cNvPr>
          <p:cNvSpPr txBox="1"/>
          <p:nvPr/>
        </p:nvSpPr>
        <p:spPr>
          <a:xfrm>
            <a:off x="605790" y="3674610"/>
            <a:ext cx="275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C04_index_alignment.sh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189AC-016F-BEF0-B724-E591D56189F1}"/>
              </a:ext>
            </a:extLst>
          </p:cNvPr>
          <p:cNvSpPr txBox="1"/>
          <p:nvPr/>
        </p:nvSpPr>
        <p:spPr>
          <a:xfrm>
            <a:off x="152400" y="1281946"/>
            <a:ext cx="102900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 Mono" panose="00000009000000000000" pitchFamily="49" charset="0"/>
              </a:rPr>
              <a:t>for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SAMPLE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in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mother father son </a:t>
            </a: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MarkDuplicates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--INPUT alignments/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rg.bam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--OUTPUT alignments/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rg.md.bam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--METRICS_FILE</a:t>
            </a:r>
            <a:r>
              <a:rPr lang="en-US" dirty="0">
                <a:solidFill>
                  <a:srgbClr val="36464E"/>
                </a:solidFill>
                <a:latin typeface="Roboto Mono" panose="00000009000000000000" pitchFamily="49" charset="0"/>
              </a:rPr>
              <a:t> 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alignments/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marked_dup_metrics_</a:t>
            </a:r>
            <a:r>
              <a:rPr lang="en-US" b="0" i="0" dirty="0" err="1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.txt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done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3EAD9-828A-17E7-E6B8-EEB35DD7CA76}"/>
              </a:ext>
            </a:extLst>
          </p:cNvPr>
          <p:cNvSpPr txBox="1"/>
          <p:nvPr/>
        </p:nvSpPr>
        <p:spPr>
          <a:xfrm>
            <a:off x="152400" y="4568875"/>
            <a:ext cx="8095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 Mono" panose="00000009000000000000" pitchFamily="49" charset="0"/>
              </a:rPr>
              <a:t>for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SAMPLE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in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mother father son </a:t>
            </a: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	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index alignments/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rg.md.bam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done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A011381-85C4-E94B-E47B-15573EF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6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C9A53-A24C-A640-E333-19E2511CA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867"/>
          </a:xfrm>
        </p:spPr>
        <p:txBody>
          <a:bodyPr/>
          <a:lstStyle/>
          <a:p>
            <a:r>
              <a:rPr lang="en-US" dirty="0"/>
              <a:t>Variant calling - preparation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D2C1B5-20C9-6B99-C968-286C227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26" y="1247188"/>
            <a:ext cx="10183415" cy="488843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326AA49-83E4-ACD3-1DAB-26C9DE142127}"/>
              </a:ext>
            </a:extLst>
          </p:cNvPr>
          <p:cNvSpPr/>
          <p:nvPr/>
        </p:nvSpPr>
        <p:spPr>
          <a:xfrm>
            <a:off x="1115568" y="1435608"/>
            <a:ext cx="2295144" cy="2615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A3D6E-E392-2D1D-48D8-5C05C35BD087}"/>
              </a:ext>
            </a:extLst>
          </p:cNvPr>
          <p:cNvSpPr txBox="1"/>
          <p:nvPr/>
        </p:nvSpPr>
        <p:spPr>
          <a:xfrm>
            <a:off x="0" y="6211669"/>
            <a:ext cx="990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https://gatk.broadinstitute.org/hc/en-us/articles/360035535932-Germline-short-variant-discovery-SNPs-Indels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1771980-4431-45D9-787F-96C34AD9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955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D0A1A-0423-CAEA-A553-14C25ED8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Recalibrate base quality scores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C7A2D-58DB-DC6B-BAFB-4B0857516A68}"/>
              </a:ext>
            </a:extLst>
          </p:cNvPr>
          <p:cNvSpPr txBox="1"/>
          <p:nvPr/>
        </p:nvSpPr>
        <p:spPr>
          <a:xfrm>
            <a:off x="347472" y="1261872"/>
            <a:ext cx="11664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Цель: оценивает качество оснований на систематическую ошибку. Он может игнорировать сайты с известными вариантами. BQSR помогает выявить ошибочные варианты, а значит, снижает вероятность обнаружения ложноположительных позиций вариантов.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892E0-18A2-6643-63B0-A17B1BDE6E60}"/>
              </a:ext>
            </a:extLst>
          </p:cNvPr>
          <p:cNvSpPr txBox="1"/>
          <p:nvPr/>
        </p:nvSpPr>
        <p:spPr>
          <a:xfrm>
            <a:off x="0" y="6388531"/>
            <a:ext cx="787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https://gatk.broadinstitute.org/hc/en-us/articles/360037593511-BaseRecalibrator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AE55B-D7FE-48B2-1A24-71F699D6E215}"/>
              </a:ext>
            </a:extLst>
          </p:cNvPr>
          <p:cNvSpPr txBox="1"/>
          <p:nvPr/>
        </p:nvSpPr>
        <p:spPr>
          <a:xfrm>
            <a:off x="347471" y="2122796"/>
            <a:ext cx="11664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Ресурсы </a:t>
            </a:r>
            <a:r>
              <a:rPr lang="ru-RU" dirty="0" err="1"/>
              <a:t>ExAc</a:t>
            </a:r>
            <a:r>
              <a:rPr lang="ru-RU" dirty="0"/>
              <a:t>, </a:t>
            </a:r>
            <a:r>
              <a:rPr lang="ru-RU" dirty="0" err="1"/>
              <a:t>gnomAD</a:t>
            </a:r>
            <a:r>
              <a:rPr lang="ru-RU" dirty="0"/>
              <a:t> или </a:t>
            </a:r>
            <a:r>
              <a:rPr lang="ru-RU" dirty="0" err="1"/>
              <a:t>dbSNP</a:t>
            </a:r>
            <a:r>
              <a:rPr lang="ru-RU" dirty="0"/>
              <a:t> могут быть использованы в качестве известных сайтов вариаций. Регионы вокруг них исключают из анализа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C8359-09E1-5738-229B-031AA80B63E6}"/>
              </a:ext>
            </a:extLst>
          </p:cNvPr>
          <p:cNvSpPr txBox="1"/>
          <p:nvPr/>
        </p:nvSpPr>
        <p:spPr>
          <a:xfrm>
            <a:off x="347471" y="2764692"/>
            <a:ext cx="1175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остальных несовпадений с референсом можно рассчитать эмпирическую вероятность ошибки: </a:t>
            </a:r>
            <a:r>
              <a:rPr lang="pt-BR" dirty="0"/>
              <a:t>где </a:t>
            </a:r>
            <a:r>
              <a:rPr lang="en-US" dirty="0"/>
              <a:t>P</a:t>
            </a:r>
            <a:r>
              <a:rPr lang="pt-BR" dirty="0"/>
              <a:t>(error) = num mismatches / num observations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78B521-359A-0F5D-9633-D059ECCD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0" y="3411023"/>
            <a:ext cx="7664844" cy="2762392"/>
          </a:xfrm>
          <a:prstGeom prst="rect">
            <a:avLst/>
          </a:prstGeo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8233684D-1AC5-6B7F-3EF7-1D9AE1DD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644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D8296-9514-F41C-8E76-33D273BA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677291"/>
          </a:xfrm>
        </p:spPr>
        <p:txBody>
          <a:bodyPr>
            <a:normAutofit fontScale="90000"/>
          </a:bodyPr>
          <a:lstStyle/>
          <a:p>
            <a:r>
              <a:rPr lang="en-US" dirty="0"/>
              <a:t>Indexing of reference and </a:t>
            </a:r>
            <a:r>
              <a:rPr lang="en-US" dirty="0" err="1"/>
              <a:t>vcf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916A1-110A-4CA2-B23D-9313113D09BD}"/>
              </a:ext>
            </a:extLst>
          </p:cNvPr>
          <p:cNvSpPr txBox="1"/>
          <p:nvPr/>
        </p:nvSpPr>
        <p:spPr>
          <a:xfrm>
            <a:off x="694944" y="6236208"/>
            <a:ext cx="434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Аутпут</a:t>
            </a:r>
            <a:r>
              <a:rPr lang="ru-RU" dirty="0"/>
              <a:t> там же, где и индексируемый файл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732A6-8F8B-E3F0-6B69-CEC87CFB31CE}"/>
              </a:ext>
            </a:extLst>
          </p:cNvPr>
          <p:cNvSpPr txBox="1"/>
          <p:nvPr/>
        </p:nvSpPr>
        <p:spPr>
          <a:xfrm>
            <a:off x="230886" y="2117622"/>
            <a:ext cx="2978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A03_create_vcf_indices.sh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10EAD-653A-E1C7-2DFF-2A7461CBD620}"/>
              </a:ext>
            </a:extLst>
          </p:cNvPr>
          <p:cNvSpPr txBox="1"/>
          <p:nvPr/>
        </p:nvSpPr>
        <p:spPr>
          <a:xfrm>
            <a:off x="137160" y="2782669"/>
            <a:ext cx="11484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IndexFeatureFile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--input variants/1000g_gold_standard.indels.filtered.vcf </a:t>
            </a:r>
          </a:p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IndexFeatureFile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--input variants/GCF.38.filtered.renamed.vcf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D7C91-FCA3-C3EF-A95A-15944DF4A43E}"/>
              </a:ext>
            </a:extLst>
          </p:cNvPr>
          <p:cNvSpPr txBox="1"/>
          <p:nvPr/>
        </p:nvSpPr>
        <p:spPr>
          <a:xfrm>
            <a:off x="9411462" y="3429000"/>
            <a:ext cx="2064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dbsnp</a:t>
            </a:r>
            <a:r>
              <a:rPr lang="en-US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database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B459C-5668-09A0-DAD7-E07DDCE0F284}"/>
              </a:ext>
            </a:extLst>
          </p:cNvPr>
          <p:cNvSpPr txBox="1"/>
          <p:nvPr/>
        </p:nvSpPr>
        <p:spPr>
          <a:xfrm>
            <a:off x="8198358" y="2302288"/>
            <a:ext cx="3993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1000 genomes indel golden standard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BA0C3-4AF3-79DA-6460-A78594CE2FCE}"/>
              </a:ext>
            </a:extLst>
          </p:cNvPr>
          <p:cNvSpPr txBox="1"/>
          <p:nvPr/>
        </p:nvSpPr>
        <p:spPr>
          <a:xfrm>
            <a:off x="0" y="4469630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 dirty="0">
                <a:effectLst/>
                <a:latin typeface="Roboto" panose="02000000000000000000" pitchFamily="2" charset="0"/>
              </a:rPr>
              <a:t>A04_create_fasta_index.sh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87466F-12C8-2CA6-E193-B555B146AB90}"/>
              </a:ext>
            </a:extLst>
          </p:cNvPr>
          <p:cNvSpPr txBox="1"/>
          <p:nvPr/>
        </p:nvSpPr>
        <p:spPr>
          <a:xfrm>
            <a:off x="-66294" y="5023628"/>
            <a:ext cx="1218209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samtools</a:t>
            </a:r>
            <a:r>
              <a:rPr lang="en-US" sz="17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1700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faidx</a:t>
            </a:r>
            <a:r>
              <a:rPr lang="en-US" sz="17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reference/Homo_sapiens.GRCh38.dna.chromosome.20.fa </a:t>
            </a:r>
            <a:endParaRPr lang="ru-RU" sz="1700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sz="1700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sz="17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1700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CreateSequenceDictionary</a:t>
            </a:r>
            <a:r>
              <a:rPr lang="en-US" sz="1700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--REFERENCE reference/Homo_sapiens.GRCh38.dna.chromosome.20.fa</a:t>
            </a:r>
            <a:endParaRPr lang="ru-RU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A305F-B114-A0D5-395C-F1FD2B118A3C}"/>
              </a:ext>
            </a:extLst>
          </p:cNvPr>
          <p:cNvSpPr txBox="1"/>
          <p:nvPr/>
        </p:nvSpPr>
        <p:spPr>
          <a:xfrm>
            <a:off x="499872" y="1135642"/>
            <a:ext cx="927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начала нужно проиндексировать файлы, чтобы программа более эффективно работала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E59E5BB-7ED7-A4FA-143C-DD81D814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667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F86F2-196C-6DCB-244C-1D787D6D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2705"/>
            <a:ext cx="10515600" cy="567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 Quality Score Recalibration (BQSR)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E909F11-E025-59DE-E52F-98BB2B161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861933"/>
            <a:ext cx="10515600" cy="104559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1) </a:t>
            </a:r>
            <a:r>
              <a:rPr lang="en-US" dirty="0"/>
              <a:t>Recalibration with </a:t>
            </a:r>
            <a:r>
              <a:rPr lang="en-US" dirty="0" err="1"/>
              <a:t>gatk</a:t>
            </a:r>
            <a:r>
              <a:rPr lang="en-US" dirty="0"/>
              <a:t> </a:t>
            </a:r>
            <a:r>
              <a:rPr lang="en-US" dirty="0" err="1"/>
              <a:t>BaseRecalibrator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2) </a:t>
            </a:r>
            <a:r>
              <a:rPr lang="en-US" dirty="0"/>
              <a:t>Apply the output application to the bam file with </a:t>
            </a:r>
            <a:r>
              <a:rPr lang="en-US" dirty="0" err="1"/>
              <a:t>gatk</a:t>
            </a:r>
            <a:r>
              <a:rPr lang="en-US" dirty="0"/>
              <a:t> </a:t>
            </a:r>
            <a:r>
              <a:rPr lang="en-US" dirty="0" err="1"/>
              <a:t>ApplyBQSR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361F-5DE0-9995-357F-1EFFA29C8B07}"/>
              </a:ext>
            </a:extLst>
          </p:cNvPr>
          <p:cNvSpPr txBox="1"/>
          <p:nvPr/>
        </p:nvSpPr>
        <p:spPr>
          <a:xfrm>
            <a:off x="84582" y="6415963"/>
            <a:ext cx="7934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https://gatk.broadinstitute.org/hc/en-us/articles/360037055712-ApplyBQSR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65079-815C-7C71-4E8B-7C8E7A610C74}"/>
              </a:ext>
            </a:extLst>
          </p:cNvPr>
          <p:cNvSpPr txBox="1"/>
          <p:nvPr/>
        </p:nvSpPr>
        <p:spPr>
          <a:xfrm>
            <a:off x="2417826" y="194452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B09_perform_bqsr.sh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219CA-B85A-27E2-23EA-361E3D96FCA9}"/>
              </a:ext>
            </a:extLst>
          </p:cNvPr>
          <p:cNvSpPr txBox="1"/>
          <p:nvPr/>
        </p:nvSpPr>
        <p:spPr>
          <a:xfrm>
            <a:off x="295656" y="2514137"/>
            <a:ext cx="112349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BaseRecalibrator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--reference data/reference/Homo_sapiens.GRCh38.dna.chromosome.20.fa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results/alignments/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mother.rg.md.bam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--known-sites data/variants/GCF.38.filtered.renamed.vcf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--known-sites data/variants/1000g_gold_standard.indels.filtered.vcf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mother.recal.table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endParaRPr lang="en-US" dirty="0">
              <a:solidFill>
                <a:srgbClr val="36464E"/>
              </a:solidFill>
              <a:latin typeface="Roboto Mono" panose="00000009000000000000" pitchFamily="49" charset="0"/>
            </a:endParaRPr>
          </a:p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ApplyBQSR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results/alignments/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mother.rg.md.bam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recal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-file 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mother.recal.table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mother.recal.bam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F34AE-DD24-7CE1-28BB-759949577C62}"/>
              </a:ext>
            </a:extLst>
          </p:cNvPr>
          <p:cNvSpPr txBox="1"/>
          <p:nvPr/>
        </p:nvSpPr>
        <p:spPr>
          <a:xfrm>
            <a:off x="7524750" y="5706206"/>
            <a:ext cx="446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36464E"/>
                </a:solidFill>
                <a:effectLst/>
              </a:rPr>
              <a:t>Аутпут</a:t>
            </a:r>
            <a:r>
              <a:rPr lang="ru-RU" b="0" i="0" dirty="0">
                <a:solidFill>
                  <a:srgbClr val="36464E"/>
                </a:solidFill>
                <a:effectLst/>
              </a:rPr>
              <a:t> в папке: 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endParaRPr lang="ru-RU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F7481A3A-EB3A-9B8A-051B-FF7CEA3D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718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F9FF66-4061-2C69-FDC2-D3B323962C4F}"/>
              </a:ext>
            </a:extLst>
          </p:cNvPr>
          <p:cNvSpPr txBox="1"/>
          <p:nvPr/>
        </p:nvSpPr>
        <p:spPr>
          <a:xfrm>
            <a:off x="1044702" y="101319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C05_perform_bqsr.sh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54E536C-F658-7500-115B-FB9A79F09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0"/>
            <a:ext cx="12201144" cy="896747"/>
          </a:xfrm>
        </p:spPr>
        <p:txBody>
          <a:bodyPr>
            <a:normAutofit fontScale="90000"/>
          </a:bodyPr>
          <a:lstStyle/>
          <a:p>
            <a:r>
              <a:rPr lang="en-US" dirty="0"/>
              <a:t>Base Quality Score Recalibration (BQSR)</a:t>
            </a:r>
            <a:r>
              <a:rPr lang="ru-RU" dirty="0"/>
              <a:t>. </a:t>
            </a:r>
            <a:r>
              <a:rPr lang="en-US" dirty="0"/>
              <a:t>All three samples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6F3DA-EE58-759E-79BD-F68218AFFBFA}"/>
              </a:ext>
            </a:extLst>
          </p:cNvPr>
          <p:cNvSpPr txBox="1"/>
          <p:nvPr/>
        </p:nvSpPr>
        <p:spPr>
          <a:xfrm>
            <a:off x="555498" y="2115033"/>
            <a:ext cx="10719054" cy="372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 Mono" panose="00000009000000000000" pitchFamily="49" charset="0"/>
              </a:rPr>
              <a:t>for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SAMPLE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in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mother father son </a:t>
            </a: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BaseRecalibrator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--reference data/reference/Homo_sapiens.GRCh38.dna.chromosome.20.fa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results/alignments/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rg.md.bam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--known-sites data/variants/GCF.38.filtered.renamed.vcf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--known-sites data/variants/1000g_gold_standard.indels.filtered.vcf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recal.table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endParaRPr lang="en-US" dirty="0">
              <a:solidFill>
                <a:srgbClr val="36464E"/>
              </a:solidFill>
              <a:latin typeface="Roboto Mono" panose="00000009000000000000" pitchFamily="49" charset="0"/>
            </a:endParaRPr>
          </a:p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ApplyBQSR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results/alignments/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rg.md.bam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recal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-file 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recal.table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recal.bam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done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21D593-41C5-B64C-2712-ECC45C6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354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6AFA6-AAA8-E0B7-9045-5B5C9F9E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591"/>
            <a:ext cx="10515600" cy="467995"/>
          </a:xfrm>
        </p:spPr>
        <p:txBody>
          <a:bodyPr>
            <a:normAutofit fontScale="90000"/>
          </a:bodyPr>
          <a:lstStyle/>
          <a:p>
            <a:r>
              <a:rPr lang="en-US" dirty="0"/>
              <a:t>Calling variants with </a:t>
            </a:r>
            <a:r>
              <a:rPr lang="en-US" dirty="0" err="1"/>
              <a:t>gatk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058E8-94E9-575B-741D-C674802B0AD8}"/>
              </a:ext>
            </a:extLst>
          </p:cNvPr>
          <p:cNvSpPr txBox="1"/>
          <p:nvPr/>
        </p:nvSpPr>
        <p:spPr>
          <a:xfrm>
            <a:off x="111760" y="6488668"/>
            <a:ext cx="819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https://gatk.broadinstitute.org/hc/en-us/articles/360037225632-HaplotypeCaller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25858-7EAA-1910-93B2-42EF8841F50F}"/>
              </a:ext>
            </a:extLst>
          </p:cNvPr>
          <p:cNvSpPr txBox="1"/>
          <p:nvPr/>
        </p:nvSpPr>
        <p:spPr>
          <a:xfrm>
            <a:off x="111760" y="1109395"/>
            <a:ext cx="1169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HaplotypeCaller</a:t>
            </a:r>
            <a:r>
              <a:rPr lang="ru-RU" dirty="0"/>
              <a:t> способен одновременно определять </a:t>
            </a:r>
            <a:r>
              <a:rPr lang="ru-RU" dirty="0" err="1"/>
              <a:t>SNPs</a:t>
            </a:r>
            <a:r>
              <a:rPr lang="ru-RU" dirty="0"/>
              <a:t> и </a:t>
            </a:r>
            <a:r>
              <a:rPr lang="ru-RU" dirty="0" err="1"/>
              <a:t>инделы</a:t>
            </a:r>
            <a:r>
              <a:rPr lang="ru-RU" dirty="0"/>
              <a:t> через локальную сборку гаплотипов </a:t>
            </a:r>
            <a:r>
              <a:rPr lang="ru-RU" dirty="0" err="1"/>
              <a:t>de-novo</a:t>
            </a:r>
            <a:r>
              <a:rPr lang="en-US" dirty="0"/>
              <a:t> </a:t>
            </a:r>
            <a:r>
              <a:rPr lang="ru-RU" dirty="0"/>
              <a:t>в районах вариации.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61F4B7-91AC-069D-B31B-6B644F6A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22" y="1672469"/>
            <a:ext cx="7512436" cy="4711942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1127794-6F96-0DC9-44B9-099ECF76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702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B3D671-6815-81B7-59A2-4D86CBA86354}"/>
              </a:ext>
            </a:extLst>
          </p:cNvPr>
          <p:cNvSpPr txBox="1"/>
          <p:nvPr/>
        </p:nvSpPr>
        <p:spPr>
          <a:xfrm>
            <a:off x="1524000" y="998974"/>
            <a:ext cx="371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B10_run_haplotype_caller.sh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B206CA1-BBEE-3019-0DA2-5563BE14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151"/>
            <a:ext cx="10515600" cy="467995"/>
          </a:xfrm>
        </p:spPr>
        <p:txBody>
          <a:bodyPr>
            <a:normAutofit fontScale="90000"/>
          </a:bodyPr>
          <a:lstStyle/>
          <a:p>
            <a:r>
              <a:rPr lang="en-US" dirty="0"/>
              <a:t>Calling variants with </a:t>
            </a:r>
            <a:r>
              <a:rPr lang="en-US" dirty="0" err="1"/>
              <a:t>gatk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40332-8462-4993-2806-0190DC388EE5}"/>
              </a:ext>
            </a:extLst>
          </p:cNvPr>
          <p:cNvSpPr txBox="1"/>
          <p:nvPr/>
        </p:nvSpPr>
        <p:spPr>
          <a:xfrm>
            <a:off x="193040" y="1666578"/>
            <a:ext cx="109118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mkdir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-p results/variants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endParaRPr lang="ru-RU" dirty="0">
              <a:solidFill>
                <a:srgbClr val="36464E"/>
              </a:solidFill>
              <a:latin typeface="Roboto Mono" panose="00000009000000000000" pitchFamily="49" charset="0"/>
            </a:endParaRPr>
          </a:p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HaplotypeCaller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--reference data/reference/Homo_sapiens.GRCh38.dna.chromosome.20.fa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mother.recal.bam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results/variants/mother.HC.vcf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--intervals chr20:10018000-10220000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A8E6-1C20-2FD8-ACDD-4F64DB39038A}"/>
              </a:ext>
            </a:extLst>
          </p:cNvPr>
          <p:cNvSpPr txBox="1"/>
          <p:nvPr/>
        </p:nvSpPr>
        <p:spPr>
          <a:xfrm>
            <a:off x="7164175" y="2753360"/>
            <a:ext cx="483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Выравнивание после </a:t>
            </a:r>
            <a:r>
              <a:rPr lang="ru-RU" dirty="0" err="1">
                <a:solidFill>
                  <a:srgbClr val="FF0000"/>
                </a:solidFill>
              </a:rPr>
              <a:t>рекалибровки</a:t>
            </a:r>
            <a:r>
              <a:rPr lang="ru-RU" dirty="0">
                <a:solidFill>
                  <a:srgbClr val="FF0000"/>
                </a:solidFill>
              </a:rPr>
              <a:t> оснований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0CC60-6AFA-20EB-0855-63BAFBB452F6}"/>
              </a:ext>
            </a:extLst>
          </p:cNvPr>
          <p:cNvSpPr txBox="1"/>
          <p:nvPr/>
        </p:nvSpPr>
        <p:spPr>
          <a:xfrm>
            <a:off x="4257040" y="3550643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Один или несколько геномных интервалов, которые анализируются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AD5AF-7E33-C70D-7097-612FF2ED0E28}"/>
              </a:ext>
            </a:extLst>
          </p:cNvPr>
          <p:cNvSpPr txBox="1"/>
          <p:nvPr/>
        </p:nvSpPr>
        <p:spPr>
          <a:xfrm>
            <a:off x="473643" y="5191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grep -v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'^#'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variants/mother.HC.vcf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wc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-l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2FA102-D942-BEB5-B59A-72B703755A30}"/>
              </a:ext>
            </a:extLst>
          </p:cNvPr>
          <p:cNvSpPr txBox="1"/>
          <p:nvPr/>
        </p:nvSpPr>
        <p:spPr>
          <a:xfrm>
            <a:off x="193040" y="4517502"/>
            <a:ext cx="665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Как посмотреть, сколько вариантов в </a:t>
            </a:r>
            <a:r>
              <a:rPr lang="ru-RU" sz="2400" dirty="0" err="1"/>
              <a:t>аутпуте</a:t>
            </a:r>
            <a:r>
              <a:rPr lang="ru-RU" sz="2400" dirty="0"/>
              <a:t> </a:t>
            </a:r>
            <a:r>
              <a:rPr lang="en-US" sz="2400" dirty="0" err="1"/>
              <a:t>vcf</a:t>
            </a:r>
            <a:r>
              <a:rPr lang="en-US" sz="2400" dirty="0"/>
              <a:t>?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09CA6-3CE0-E890-1A0A-3F1A4037D7CA}"/>
              </a:ext>
            </a:extLst>
          </p:cNvPr>
          <p:cNvSpPr txBox="1"/>
          <p:nvPr/>
        </p:nvSpPr>
        <p:spPr>
          <a:xfrm>
            <a:off x="0" y="6185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Select lines not matching any of the specified patterns</a:t>
            </a:r>
            <a:endParaRPr lang="ru-RU" dirty="0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0F0E4F3-29AD-906A-4CBD-E77A76F47AB8}"/>
              </a:ext>
            </a:extLst>
          </p:cNvPr>
          <p:cNvSpPr/>
          <p:nvPr/>
        </p:nvSpPr>
        <p:spPr>
          <a:xfrm rot="5400000">
            <a:off x="952415" y="5125295"/>
            <a:ext cx="254959" cy="121250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33945-A068-A76E-1C00-B0803FB2E5D2}"/>
              </a:ext>
            </a:extLst>
          </p:cNvPr>
          <p:cNvSpPr txBox="1"/>
          <p:nvPr/>
        </p:nvSpPr>
        <p:spPr>
          <a:xfrm>
            <a:off x="5648960" y="5674360"/>
            <a:ext cx="1402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0C28"/>
                </a:solidFill>
                <a:latin typeface="Google Sans"/>
              </a:rPr>
              <a:t>Count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lines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6EC1E8-0B72-5890-31C3-71F860971A78}"/>
              </a:ext>
            </a:extLst>
          </p:cNvPr>
          <p:cNvSpPr txBox="1"/>
          <p:nvPr/>
        </p:nvSpPr>
        <p:spPr>
          <a:xfrm>
            <a:off x="8483600" y="5351194"/>
            <a:ext cx="2966720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Должно быть 411 вариантов в файле </a:t>
            </a:r>
            <a:r>
              <a:rPr lang="en-US" dirty="0"/>
              <a:t>mother.HC.vcf</a:t>
            </a:r>
            <a:endParaRPr lang="ru-RU" dirty="0"/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C0F52EB7-FA95-8C52-84EC-C08A71F8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45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821CD-2654-A96B-9244-61C3878B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131445"/>
            <a:ext cx="10515600" cy="467995"/>
          </a:xfrm>
        </p:spPr>
        <p:txBody>
          <a:bodyPr>
            <a:normAutofit fontScale="90000"/>
          </a:bodyPr>
          <a:lstStyle/>
          <a:p>
            <a:r>
              <a:rPr lang="ru-RU" dirty="0"/>
              <a:t>Больше статистики по </a:t>
            </a:r>
            <a:r>
              <a:rPr lang="en-US" dirty="0"/>
              <a:t>variant calling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D0222-EEB2-0AB1-AE16-59C122FC9983}"/>
              </a:ext>
            </a:extLst>
          </p:cNvPr>
          <p:cNvSpPr txBox="1"/>
          <p:nvPr/>
        </p:nvSpPr>
        <p:spPr>
          <a:xfrm>
            <a:off x="0" y="6357223"/>
            <a:ext cx="8138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https://gatk.broadinstitute.org/hc/en-us/articles/21904953853595-VariantsToTable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97CFB-930E-7083-8FA4-3F43CF609709}"/>
              </a:ext>
            </a:extLst>
          </p:cNvPr>
          <p:cNvSpPr txBox="1"/>
          <p:nvPr/>
        </p:nvSpPr>
        <p:spPr>
          <a:xfrm>
            <a:off x="269240" y="853440"/>
            <a:ext cx="205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Tab-delimited table 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8443-5F17-7286-50CC-A6E21CC7249A}"/>
              </a:ext>
            </a:extLst>
          </p:cNvPr>
          <p:cNvSpPr txBox="1"/>
          <p:nvPr/>
        </p:nvSpPr>
        <p:spPr>
          <a:xfrm>
            <a:off x="269240" y="137997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B11_variants_to_table.sh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C76D5-8DBF-5F76-F97F-C59074EB7B36}"/>
              </a:ext>
            </a:extLst>
          </p:cNvPr>
          <p:cNvSpPr txBox="1"/>
          <p:nvPr/>
        </p:nvSpPr>
        <p:spPr>
          <a:xfrm>
            <a:off x="213360" y="2228671"/>
            <a:ext cx="639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VariantsToTable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--variant results/variants/mother.HC.vcf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--fields CHROM -F POS -F TYPE -GF GT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results/variants/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mother.HC.table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FD4DA-1E80-268D-9B8A-975AC3DB390F}"/>
              </a:ext>
            </a:extLst>
          </p:cNvPr>
          <p:cNvSpPr txBox="1"/>
          <p:nvPr/>
        </p:nvSpPr>
        <p:spPr>
          <a:xfrm>
            <a:off x="6250940" y="2828835"/>
            <a:ext cx="5859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--fields/-F: The name of a standard VCF field or an INFO field to include in the output table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6E9FA-5C91-2C3D-5306-FEA9643452C2}"/>
              </a:ext>
            </a:extLst>
          </p:cNvPr>
          <p:cNvSpPr txBox="1"/>
          <p:nvPr/>
        </p:nvSpPr>
        <p:spPr>
          <a:xfrm>
            <a:off x="6116320" y="4626048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-GF: The name of a genotype field to include in the output table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ACA5CD-5BFB-F8EF-1005-72FC45857E5F}"/>
              </a:ext>
            </a:extLst>
          </p:cNvPr>
          <p:cNvSpPr txBox="1"/>
          <p:nvPr/>
        </p:nvSpPr>
        <p:spPr>
          <a:xfrm>
            <a:off x="6093460" y="3815204"/>
            <a:ext cx="616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TYPE: type of variant, possible values are NO_VARIATION, SNP, MNP, INDEL, SYMBOLIC, and MIXED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9D23D3-881D-55B0-720C-E29DC34E76BE}"/>
              </a:ext>
            </a:extLst>
          </p:cNvPr>
          <p:cNvSpPr txBox="1"/>
          <p:nvPr/>
        </p:nvSpPr>
        <p:spPr>
          <a:xfrm>
            <a:off x="0" y="5519895"/>
            <a:ext cx="616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https://genome.sph.umich.edu/wiki/Variant_classification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F777A076-1047-CA59-F601-51408BBD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4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4D61B-E3AE-003E-E205-7AEE7D8C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17216C-DA97-E9BE-FF32-A8FBB851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70" y="1975056"/>
            <a:ext cx="3358574" cy="2709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89FF4-B401-FB69-CC99-1841130333E0}"/>
              </a:ext>
            </a:extLst>
          </p:cNvPr>
          <p:cNvSpPr txBox="1"/>
          <p:nvPr/>
        </p:nvSpPr>
        <p:spPr>
          <a:xfrm>
            <a:off x="3111246" y="2813227"/>
            <a:ext cx="8492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https://sib-swiss.github.io/NGS-variants-training/latest/assets/yaml/environment.yml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AA408-F8E9-73A1-350F-A0C595392194}"/>
              </a:ext>
            </a:extLst>
          </p:cNvPr>
          <p:cNvSpPr txBox="1"/>
          <p:nvPr/>
        </p:nvSpPr>
        <p:spPr>
          <a:xfrm>
            <a:off x="1657350" y="4889266"/>
            <a:ext cx="866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env create --name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ngs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-tools -f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environment.yml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FB136-6093-EF62-AA23-7008CA8017AE}"/>
              </a:ext>
            </a:extLst>
          </p:cNvPr>
          <p:cNvSpPr txBox="1"/>
          <p:nvPr/>
        </p:nvSpPr>
        <p:spPr>
          <a:xfrm>
            <a:off x="2673257" y="562236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activate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ngs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-tools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ABA2683-E0AF-76EB-A820-84A4CC8F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542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729DF-D8A8-3674-4460-423DAAAB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3144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US" dirty="0"/>
              <a:t>File </a:t>
            </a:r>
            <a:r>
              <a:rPr lang="en-US" dirty="0" err="1"/>
              <a:t>mother.HC.table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6A718-FF16-8BF7-32E8-1E537B1C84E3}"/>
              </a:ext>
            </a:extLst>
          </p:cNvPr>
          <p:cNvSpPr txBox="1"/>
          <p:nvPr/>
        </p:nvSpPr>
        <p:spPr>
          <a:xfrm>
            <a:off x="0" y="13504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grep -c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"SNP"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variants/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mother.HC.table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0EDBC-86E5-BC8D-8BDD-5442B75E01FF}"/>
              </a:ext>
            </a:extLst>
          </p:cNvPr>
          <p:cNvSpPr txBox="1"/>
          <p:nvPr/>
        </p:nvSpPr>
        <p:spPr>
          <a:xfrm>
            <a:off x="181054" y="961628"/>
            <a:ext cx="299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Посмотреть количество </a:t>
            </a:r>
            <a:r>
              <a:rPr lang="en-US" dirty="0"/>
              <a:t>SNP: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9F57B-8FF9-19DD-D72B-E3411D45C09C}"/>
              </a:ext>
            </a:extLst>
          </p:cNvPr>
          <p:cNvSpPr txBox="1"/>
          <p:nvPr/>
        </p:nvSpPr>
        <p:spPr>
          <a:xfrm>
            <a:off x="181054" y="2574014"/>
            <a:ext cx="318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Посмотреть количество </a:t>
            </a:r>
            <a:r>
              <a:rPr lang="en-US" dirty="0"/>
              <a:t>INDEL: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A1BC7-FA7C-9372-D874-5FDEC35DC680}"/>
              </a:ext>
            </a:extLst>
          </p:cNvPr>
          <p:cNvSpPr txBox="1"/>
          <p:nvPr/>
        </p:nvSpPr>
        <p:spPr>
          <a:xfrm>
            <a:off x="0" y="31622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grep -c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"INDEL"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variants/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mother.HC.table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F3D5FD-B2C4-8790-343B-024913FE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80" y="1295261"/>
            <a:ext cx="679095" cy="3693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AB071C-354A-743A-60B8-54B76B67F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80" y="3117766"/>
            <a:ext cx="440260" cy="4582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5B4BB2-4F99-C6B7-ED3D-A5B96CA91DF4}"/>
              </a:ext>
            </a:extLst>
          </p:cNvPr>
          <p:cNvSpPr txBox="1"/>
          <p:nvPr/>
        </p:nvSpPr>
        <p:spPr>
          <a:xfrm>
            <a:off x="0" y="4833775"/>
            <a:ext cx="973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cut -f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3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variants/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mother.HC.table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tail -n +2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sort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uniq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-c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F5583-C723-8EBD-2BAC-8251F4E0D513}"/>
              </a:ext>
            </a:extLst>
          </p:cNvPr>
          <p:cNvSpPr txBox="1"/>
          <p:nvPr/>
        </p:nvSpPr>
        <p:spPr>
          <a:xfrm>
            <a:off x="181054" y="4385784"/>
            <a:ext cx="502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Посмотреть все типы вариантов и их количество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2FA8B2-F3F8-4BF1-93F4-88DB1E681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41" y="5501588"/>
            <a:ext cx="2053637" cy="1003743"/>
          </a:xfrm>
          <a:prstGeom prst="rect">
            <a:avLst/>
          </a:prstGeom>
        </p:spPr>
      </p:pic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54A9C58A-9CEF-F215-569F-878A8F2B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491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E688B-46EF-26DE-CAF2-E7E7ACA7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Variant calling on all three samples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C3B33-BD4D-1DC6-F238-8322E4FB4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Опции, которые добавлены в команду:</a:t>
            </a:r>
          </a:p>
          <a:p>
            <a:r>
              <a:rPr lang="en-US" dirty="0"/>
              <a:t>--emit-ref-confidence GVCF (</a:t>
            </a:r>
            <a:r>
              <a:rPr lang="ru-RU" dirty="0" err="1"/>
              <a:t>аутпут</a:t>
            </a:r>
            <a:r>
              <a:rPr lang="ru-RU" dirty="0"/>
              <a:t> в формате </a:t>
            </a:r>
            <a:r>
              <a:rPr lang="en-US" dirty="0"/>
              <a:t>g.vcf</a:t>
            </a:r>
            <a:r>
              <a:rPr lang="ru-RU" dirty="0"/>
              <a:t>, чтобы в дальнейшем соединить все </a:t>
            </a:r>
            <a:r>
              <a:rPr lang="en-US" dirty="0" err="1"/>
              <a:t>vcf</a:t>
            </a:r>
            <a:r>
              <a:rPr lang="en-US" dirty="0"/>
              <a:t> </a:t>
            </a:r>
            <a:r>
              <a:rPr lang="ru-RU" dirty="0"/>
              <a:t>файлы образцов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--bam-output</a:t>
            </a:r>
            <a:r>
              <a:rPr lang="ru-RU" dirty="0"/>
              <a:t>  (для визуализации в браузере </a:t>
            </a:r>
            <a:r>
              <a:rPr lang="en-US" dirty="0"/>
              <a:t>IGV</a:t>
            </a:r>
            <a:r>
              <a:rPr lang="ru-RU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21BE4-4172-4AC0-19D9-2606B40F9B03}"/>
              </a:ext>
            </a:extLst>
          </p:cNvPr>
          <p:cNvSpPr txBox="1"/>
          <p:nvPr/>
        </p:nvSpPr>
        <p:spPr>
          <a:xfrm>
            <a:off x="0" y="6308209"/>
            <a:ext cx="1099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https://gatk.broadinstitute.org/hc/en-us/articles/360035531812-GVCF-Genomic-Variant-Call-Format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3118F4-1A67-8DD7-6695-63917FBA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498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27DD8-FA2C-F40D-5767-617FEF70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395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Преимущество </a:t>
            </a:r>
            <a:r>
              <a:rPr lang="en-US" dirty="0"/>
              <a:t>GVSF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0E207-FCD5-67D2-A495-36EC94472A84}"/>
              </a:ext>
            </a:extLst>
          </p:cNvPr>
          <p:cNvSpPr txBox="1"/>
          <p:nvPr/>
        </p:nvSpPr>
        <p:spPr>
          <a:xfrm>
            <a:off x="0" y="6308209"/>
            <a:ext cx="1022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https://gatk.broadinstitute.org/hc/en-us/articles/360035531812-GVCF-Genomic-Variant-Call-Format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31996-C2DA-C80F-1EA1-98D7B8AA6246}"/>
              </a:ext>
            </a:extLst>
          </p:cNvPr>
          <p:cNvSpPr txBox="1"/>
          <p:nvPr/>
        </p:nvSpPr>
        <p:spPr>
          <a:xfrm>
            <a:off x="284480" y="1310640"/>
            <a:ext cx="11470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GVCF </a:t>
            </a:r>
            <a:r>
              <a:rPr lang="ru-RU" sz="2800" dirty="0"/>
              <a:t>содержит записи для всех сайтов, независимо от того, есть ли в них вариант или нет. Цель состоит в том, чтобы каждый сайт был представлен в файле. Таким образом, можно объединять данные из исследований и разных образцов.</a:t>
            </a:r>
          </a:p>
          <a:p>
            <a:endParaRPr lang="ru-RU" sz="2800" dirty="0"/>
          </a:p>
          <a:p>
            <a:r>
              <a:rPr lang="ru-RU" sz="2800" dirty="0"/>
              <a:t>В случае с другими </a:t>
            </a:r>
            <a:r>
              <a:rPr lang="en-US" sz="2800" dirty="0"/>
              <a:t>variant calling</a:t>
            </a:r>
            <a:r>
              <a:rPr lang="ru-RU" sz="2800" dirty="0"/>
              <a:t> инструментами, при добавлении например нового образца приходится заново делать весь процесс </a:t>
            </a:r>
            <a:r>
              <a:rPr lang="en-US" sz="2800" dirty="0"/>
              <a:t>variant calling </a:t>
            </a:r>
            <a:endParaRPr lang="ru-RU" sz="28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BBD4C0-CF17-206E-8375-59BE151A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629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85C139-BD5A-D8F8-6B11-D3B1CFB4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Variant calling on all three samples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A9AD5-F5D8-DC5C-ED9F-B4301F0B364D}"/>
              </a:ext>
            </a:extLst>
          </p:cNvPr>
          <p:cNvSpPr txBox="1"/>
          <p:nvPr/>
        </p:nvSpPr>
        <p:spPr>
          <a:xfrm>
            <a:off x="284480" y="130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C06_run_haplotypecaller.sh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AF262-AB69-ABB6-922A-1E02EFE8F59F}"/>
              </a:ext>
            </a:extLst>
          </p:cNvPr>
          <p:cNvSpPr txBox="1"/>
          <p:nvPr/>
        </p:nvSpPr>
        <p:spPr>
          <a:xfrm>
            <a:off x="457200" y="2282319"/>
            <a:ext cx="107391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 Mono" panose="00000009000000000000" pitchFamily="49" charset="0"/>
              </a:rPr>
              <a:t>for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SAMPLE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in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mother father son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HaplotypeCaller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--reference data/reference/Homo_sapiens.GRCh38.dna.chromosome.20.fa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bqsr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recal.bam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results/variants/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</a:t>
            </a:r>
            <a:r>
              <a:rPr lang="en-US" b="0" i="0" dirty="0" err="1">
                <a:effectLst/>
                <a:latin typeface="Roboto Mono" panose="00000009000000000000" pitchFamily="49" charset="0"/>
              </a:rPr>
              <a:t>SAMPLE"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.HC.</a:t>
            </a:r>
            <a:r>
              <a:rPr lang="en-US" b="1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g.vcf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--bam-output results/variants/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"$SAMPLE"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.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phased.bam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--intervals chr20:10018000-10220000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--emit-ref-confidence GVCF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effectLst/>
                <a:latin typeface="Roboto Mono" panose="00000009000000000000" pitchFamily="49" charset="0"/>
              </a:rPr>
              <a:t>done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90D989-F0C1-0EB7-17A5-20BF9297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613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4A4C2-0432-9BBB-2452-4CA4858EB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GVCFs into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95F894-B543-81B9-AF6E-F1AD4ED0B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158"/>
            <a:ext cx="10515600" cy="256349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Создание базы данных нужно, чтобы добавлять туда </a:t>
            </a:r>
            <a:r>
              <a:rPr lang="en-US" dirty="0"/>
              <a:t>GVCF </a:t>
            </a:r>
            <a:r>
              <a:rPr lang="ru-RU" dirty="0"/>
              <a:t>файлы (с помощью опции </a:t>
            </a:r>
            <a:r>
              <a:rPr lang="en-US" dirty="0"/>
              <a:t>--</a:t>
            </a:r>
            <a:r>
              <a:rPr lang="en-US" dirty="0" err="1"/>
              <a:t>genomicsdb</a:t>
            </a:r>
            <a:r>
              <a:rPr lang="en-US" dirty="0"/>
              <a:t>-update-workspace-path</a:t>
            </a:r>
            <a:r>
              <a:rPr lang="ru-RU" dirty="0"/>
              <a:t>), что позволяет создать единый </a:t>
            </a:r>
            <a:r>
              <a:rPr lang="en-US" dirty="0" err="1"/>
              <a:t>vcf</a:t>
            </a:r>
            <a:r>
              <a:rPr lang="en-US" dirty="0"/>
              <a:t> </a:t>
            </a:r>
            <a:r>
              <a:rPr lang="ru-RU" dirty="0"/>
              <a:t>файл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16A36-6A20-D04E-F19F-34875DBBECCE}"/>
              </a:ext>
            </a:extLst>
          </p:cNvPr>
          <p:cNvSpPr txBox="1"/>
          <p:nvPr/>
        </p:nvSpPr>
        <p:spPr>
          <a:xfrm>
            <a:off x="701040" y="12158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C07_create_genomicsdb.sh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024B8-93A3-1C9C-5E90-3EEA9CF009AD}"/>
              </a:ext>
            </a:extLst>
          </p:cNvPr>
          <p:cNvSpPr txBox="1"/>
          <p:nvPr/>
        </p:nvSpPr>
        <p:spPr>
          <a:xfrm>
            <a:off x="243840" y="3548488"/>
            <a:ext cx="9570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GenomicsDBImport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--variant results/variants/mother.HC.g.vcf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--variant results/variants/father.HC.g.vcf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--variant results/variants/son.HC.g.vcf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--intervals chr20:10018000-10220000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genomicsdb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-workspace-path results/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genomicsdb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78D3577-166A-29B8-BB9D-36A32B26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898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1AC63B-DC1E-C9BF-45CF-78F6E8B8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61925"/>
            <a:ext cx="10515600" cy="762635"/>
          </a:xfrm>
        </p:spPr>
        <p:txBody>
          <a:bodyPr/>
          <a:lstStyle/>
          <a:p>
            <a:r>
              <a:rPr lang="en-US" dirty="0"/>
              <a:t>Retrieve the combined </a:t>
            </a:r>
            <a:r>
              <a:rPr lang="en-US" dirty="0" err="1"/>
              <a:t>vcf</a:t>
            </a:r>
            <a:r>
              <a:rPr lang="en-US" dirty="0"/>
              <a:t> from the database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51AD0-76D8-730F-F959-F3E0FC6A5F88}"/>
              </a:ext>
            </a:extLst>
          </p:cNvPr>
          <p:cNvSpPr txBox="1"/>
          <p:nvPr/>
        </p:nvSpPr>
        <p:spPr>
          <a:xfrm>
            <a:off x="203200" y="10396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C08_genotype_gvcfs.sh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91152-6E3B-675D-8233-D751E7EA7926}"/>
              </a:ext>
            </a:extLst>
          </p:cNvPr>
          <p:cNvSpPr txBox="1"/>
          <p:nvPr/>
        </p:nvSpPr>
        <p:spPr>
          <a:xfrm>
            <a:off x="203200" y="2348637"/>
            <a:ext cx="97434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GenotypeGVCFs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--reference data/reference/Homo_sapiens.GRCh38.dna.chromosome.20.fa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endParaRPr lang="ru-RU" dirty="0">
              <a:solidFill>
                <a:srgbClr val="36464E"/>
              </a:solidFill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--variant gendb://results/genomicsdb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--intervals chr20:10018000-10220000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results/variants/trio.vcf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F9888B2-CF2A-42D6-35EE-FB3800A5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169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7A02B-03F7-84D8-6627-06114D53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Визуализация вариантов с помощью </a:t>
            </a:r>
            <a:r>
              <a:rPr lang="en-US" dirty="0"/>
              <a:t>IGV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B361E8-C18A-30E8-5DC3-C3E721488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663" y="1158536"/>
            <a:ext cx="10515600" cy="90741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Необходимо скачать следующие файлы: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ED6043-B9C1-7B5D-022D-B45F049D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18" y="2065951"/>
            <a:ext cx="5096245" cy="314583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B31925-2806-137F-6886-2E4E4F09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583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820826-767F-B568-CF24-F71EACBB3C13}"/>
              </a:ext>
            </a:extLst>
          </p:cNvPr>
          <p:cNvSpPr txBox="1"/>
          <p:nvPr/>
        </p:nvSpPr>
        <p:spPr>
          <a:xfrm>
            <a:off x="284480" y="247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human genome version hg38 as a reference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44B81D-1998-72DA-DB55-30D4D292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703586"/>
            <a:ext cx="11290922" cy="4308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955BDC-D159-82A2-5390-DDA08372EAF1}"/>
              </a:ext>
            </a:extLst>
          </p:cNvPr>
          <p:cNvSpPr txBox="1"/>
          <p:nvPr/>
        </p:nvSpPr>
        <p:spPr>
          <a:xfrm>
            <a:off x="2699061" y="9753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Район:  </a:t>
            </a:r>
            <a:r>
              <a:rPr lang="en-US" dirty="0"/>
              <a:t>chr20:10,026,397-10,026,638</a:t>
            </a:r>
            <a:endParaRPr lang="ru-RU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F7B14CEF-7A64-05D5-48A4-8644A34A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077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8E9E32-83B3-1309-A04A-329DADDA9843}"/>
              </a:ext>
            </a:extLst>
          </p:cNvPr>
          <p:cNvSpPr txBox="1"/>
          <p:nvPr/>
        </p:nvSpPr>
        <p:spPr>
          <a:xfrm>
            <a:off x="558800" y="213360"/>
            <a:ext cx="1053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дорожке </a:t>
            </a:r>
            <a:r>
              <a:rPr lang="en-US" dirty="0" err="1"/>
              <a:t>mother.phased.bam</a:t>
            </a:r>
            <a:r>
              <a:rPr lang="ru-RU" dirty="0"/>
              <a:t> остаются только те </a:t>
            </a:r>
            <a:r>
              <a:rPr lang="ru-RU" dirty="0" err="1"/>
              <a:t>риды</a:t>
            </a:r>
            <a:r>
              <a:rPr lang="ru-RU" dirty="0"/>
              <a:t>, которые поддерживают обнаруженный вариант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6A48EA-90DF-AEE6-A9FF-A25E3328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368948"/>
            <a:ext cx="10592344" cy="434362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407D74-5B85-C73A-6A61-5322BE40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26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051DD-3366-0E94-B7A8-7F97E7A4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125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View haplotype phasing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B6EDC-C22B-1022-0815-EAB74C60A2CB}"/>
              </a:ext>
            </a:extLst>
          </p:cNvPr>
          <p:cNvSpPr txBox="1"/>
          <p:nvPr/>
        </p:nvSpPr>
        <p:spPr>
          <a:xfrm>
            <a:off x="223520" y="670526"/>
            <a:ext cx="1061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mother.phased.bam</a:t>
            </a:r>
            <a:r>
              <a:rPr lang="en-US" dirty="0"/>
              <a:t>, </a:t>
            </a:r>
            <a:r>
              <a:rPr lang="ru-RU" dirty="0"/>
              <a:t>правой кнопкой нажать на </a:t>
            </a:r>
            <a:r>
              <a:rPr lang="ru-RU" dirty="0" err="1"/>
              <a:t>риды</a:t>
            </a:r>
            <a:r>
              <a:rPr lang="ru-RU" dirty="0"/>
              <a:t>, выбрать: </a:t>
            </a:r>
            <a:r>
              <a:rPr lang="en-US" dirty="0"/>
              <a:t>select Group alignments by &gt; read group</a:t>
            </a:r>
            <a:endParaRPr lang="ru-RU" dirty="0"/>
          </a:p>
        </p:txBody>
      </p:sp>
      <p:pic>
        <p:nvPicPr>
          <p:cNvPr id="10" name="Видео 9">
            <a:hlinkClick r:id="" action="ppaction://media"/>
            <a:extLst>
              <a:ext uri="{FF2B5EF4-FFF2-40B4-BE49-F238E27FC236}">
                <a16:creationId xmlns:a16="http://schemas.microsoft.com/office/drawing/2014/main" id="{A09BEB7C-E786-E50C-1433-CB497369B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730" y="1219801"/>
            <a:ext cx="9170670" cy="5485486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862ECC-0BAF-6D3E-5563-66C09CE4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3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693D5-4965-DD7E-1ED7-D23841E5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2" y="273685"/>
            <a:ext cx="10515600" cy="1325563"/>
          </a:xfrm>
        </p:spPr>
        <p:txBody>
          <a:bodyPr/>
          <a:lstStyle/>
          <a:p>
            <a:r>
              <a:rPr lang="ru-RU" dirty="0"/>
              <a:t>Папка </a:t>
            </a:r>
            <a:r>
              <a:rPr lang="en-US" dirty="0"/>
              <a:t>scripts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42146-4888-09C4-5F6A-0C9837855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4" y="1492890"/>
            <a:ext cx="5086611" cy="475004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6568A26-FE33-2D8D-9415-BFB5B9D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519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2ED4D9A-D9B1-BE29-3049-763DB22F7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125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View haplotype phasing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A4112E-6B63-121E-7053-14B25D4D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6" y="2588365"/>
            <a:ext cx="9671966" cy="2067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67E9E9-B3A0-C1AA-6B69-DC3000AA98AA}"/>
              </a:ext>
            </a:extLst>
          </p:cNvPr>
          <p:cNvSpPr txBox="1"/>
          <p:nvPr/>
        </p:nvSpPr>
        <p:spPr>
          <a:xfrm>
            <a:off x="162560" y="1306280"/>
            <a:ext cx="11267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Трек разделился на предполагаемые гаплотипы (</a:t>
            </a:r>
            <a:r>
              <a:rPr lang="en-US" dirty="0" err="1"/>
              <a:t>ArtificialHaplotypeRG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 и </a:t>
            </a:r>
            <a:r>
              <a:rPr lang="ru-RU" dirty="0" err="1"/>
              <a:t>риды</a:t>
            </a:r>
            <a:r>
              <a:rPr lang="ru-RU" dirty="0"/>
              <a:t>, которые поддерживают эти гаплотипы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CA51A-1C61-1F99-DF2C-7EDCC0623AA1}"/>
              </a:ext>
            </a:extLst>
          </p:cNvPr>
          <p:cNvSpPr txBox="1"/>
          <p:nvPr/>
        </p:nvSpPr>
        <p:spPr>
          <a:xfrm>
            <a:off x="162560" y="5291713"/>
            <a:ext cx="11267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Гаплотипа 3, но геном человека диплоидный: один из гаплотипов неправильный. Чтобы выяснить, какой, нужно раскрасить </a:t>
            </a:r>
            <a:r>
              <a:rPr lang="ru-RU" dirty="0" err="1"/>
              <a:t>риды</a:t>
            </a:r>
            <a:r>
              <a:rPr lang="ru-RU" dirty="0"/>
              <a:t> по гаплотипам.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0DFCF5B-359C-587F-5A25-64B2016C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19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DEDDA-EAE9-ED51-FFDC-AA6FEA0F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121285"/>
            <a:ext cx="10515600" cy="772795"/>
          </a:xfrm>
        </p:spPr>
        <p:txBody>
          <a:bodyPr/>
          <a:lstStyle/>
          <a:p>
            <a:r>
              <a:rPr lang="en-US" dirty="0"/>
              <a:t>Color the reads by phase</a:t>
            </a:r>
            <a:endParaRPr lang="ru-RU" dirty="0"/>
          </a:p>
        </p:txBody>
      </p:sp>
      <p:pic>
        <p:nvPicPr>
          <p:cNvPr id="5" name="Видео 4">
            <a:hlinkClick r:id="" action="ppaction://media"/>
            <a:extLst>
              <a:ext uri="{FF2B5EF4-FFF2-40B4-BE49-F238E27FC236}">
                <a16:creationId xmlns:a16="http://schemas.microsoft.com/office/drawing/2014/main" id="{ED7BC5F7-7840-B2F3-D9C4-8817A9AB0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1980" y="1984707"/>
            <a:ext cx="7139940" cy="4873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43E4-04F5-6060-8513-3AFC248063D8}"/>
              </a:ext>
            </a:extLst>
          </p:cNvPr>
          <p:cNvSpPr txBox="1"/>
          <p:nvPr/>
        </p:nvSpPr>
        <p:spPr>
          <a:xfrm>
            <a:off x="604520" y="972235"/>
            <a:ext cx="10982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Нужно нажать правой кнопкой мыши на </a:t>
            </a:r>
            <a:r>
              <a:rPr lang="ru-RU" dirty="0" err="1"/>
              <a:t>риды</a:t>
            </a:r>
            <a:r>
              <a:rPr lang="ru-RU" dirty="0"/>
              <a:t>, выбрать </a:t>
            </a:r>
            <a:r>
              <a:rPr lang="ru-RU" dirty="0" err="1"/>
              <a:t>Colour</a:t>
            </a:r>
            <a:r>
              <a:rPr lang="ru-RU" dirty="0"/>
              <a:t> </a:t>
            </a:r>
            <a:r>
              <a:rPr lang="ru-RU" dirty="0" err="1"/>
              <a:t>alignments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&gt; </a:t>
            </a:r>
            <a:r>
              <a:rPr lang="ru-RU" dirty="0" err="1"/>
              <a:t>tag</a:t>
            </a:r>
            <a:r>
              <a:rPr lang="ru-RU" dirty="0"/>
              <a:t> и ввести «HC» (это тег, в котором хранится информация о гаплотипе).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F459BA1-DA08-0FF2-0BB1-CFBF9D17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7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6F258C-79DF-3B35-6076-4BE60A27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6" y="1528054"/>
            <a:ext cx="7370593" cy="524961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97DFEA-38C1-F150-B750-85095FD3B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80328"/>
            <a:ext cx="10515600" cy="701992"/>
          </a:xfrm>
        </p:spPr>
        <p:txBody>
          <a:bodyPr/>
          <a:lstStyle/>
          <a:p>
            <a:r>
              <a:rPr lang="en-US" dirty="0"/>
              <a:t>Color the reads by phase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0DF30-5390-DA15-4B8B-DDF9ACF9B70A}"/>
              </a:ext>
            </a:extLst>
          </p:cNvPr>
          <p:cNvSpPr txBox="1"/>
          <p:nvPr/>
        </p:nvSpPr>
        <p:spPr>
          <a:xfrm>
            <a:off x="7848600" y="1429434"/>
            <a:ext cx="3957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Риды поддерживают только два гаплотипа: красный и синий (цвета могут быть другими). Именно эти гаплотипы являются истинными.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8BE3D98-8376-2360-7489-B4DA5047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930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2790F-94BE-F222-BA1E-9652A877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82839"/>
          </a:xfrm>
        </p:spPr>
        <p:txBody>
          <a:bodyPr>
            <a:normAutofit fontScale="90000"/>
          </a:bodyPr>
          <a:lstStyle/>
          <a:p>
            <a:r>
              <a:rPr lang="ru-RU" dirty="0"/>
              <a:t>Фильтрация вариантов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49A885-2EE0-6500-C63A-6CC17C93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53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68B95-4B7C-54EC-46AD-AFA0BB1D7ADF}"/>
              </a:ext>
            </a:extLst>
          </p:cNvPr>
          <p:cNvSpPr txBox="1"/>
          <p:nvPr/>
        </p:nvSpPr>
        <p:spPr>
          <a:xfrm>
            <a:off x="363448" y="1408030"/>
            <a:ext cx="1146510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Hard filtering: </a:t>
            </a:r>
            <a:r>
              <a:rPr lang="ru-RU" sz="3200" dirty="0"/>
              <a:t>грубая фильтрация по порогу</a:t>
            </a:r>
            <a:endParaRPr lang="en-US" sz="3200" dirty="0"/>
          </a:p>
          <a:p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Variant Quality Score Recalibration (VQSR)</a:t>
            </a:r>
            <a:r>
              <a:rPr lang="ru-RU" sz="3200" dirty="0"/>
              <a:t> – </a:t>
            </a:r>
            <a:r>
              <a:rPr lang="en-US" sz="3200" dirty="0"/>
              <a:t>machine learning based filtering</a:t>
            </a:r>
          </a:p>
          <a:p>
            <a:pPr marL="457200" indent="-457200">
              <a:buFontTx/>
              <a:buChar char="-"/>
            </a:pPr>
            <a:r>
              <a:rPr lang="ru-RU" sz="3200" dirty="0"/>
              <a:t>Требует большое количество данных (для человека это как минимум один полный геном или 30 </a:t>
            </a:r>
            <a:r>
              <a:rPr lang="ru-RU" sz="3200" dirty="0" err="1"/>
              <a:t>экзомов</a:t>
            </a:r>
            <a:r>
              <a:rPr lang="ru-RU" sz="3200" dirty="0"/>
              <a:t>)</a:t>
            </a:r>
          </a:p>
          <a:p>
            <a:pPr marL="457200" indent="-457200">
              <a:buFontTx/>
              <a:buChar char="-"/>
            </a:pPr>
            <a:r>
              <a:rPr lang="ru-RU" sz="3200" dirty="0"/>
              <a:t>Датасет с уже валидированными вариантами</a:t>
            </a:r>
          </a:p>
          <a:p>
            <a:pPr marL="457200" indent="-457200">
              <a:buFontTx/>
              <a:buChar char="-"/>
            </a:pPr>
            <a:endParaRPr lang="ru-RU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514DC-2167-ACEB-B2FB-CF205056BC25}"/>
              </a:ext>
            </a:extLst>
          </p:cNvPr>
          <p:cNvSpPr txBox="1"/>
          <p:nvPr/>
        </p:nvSpPr>
        <p:spPr>
          <a:xfrm>
            <a:off x="0" y="6211669"/>
            <a:ext cx="10438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https://gatk.broadinstitute.org/hc/en-us/articles/360035531612-Variant-Quality-Score-Recalibration-VQSR</a:t>
            </a:r>
          </a:p>
        </p:txBody>
      </p:sp>
    </p:spTree>
    <p:extLst>
      <p:ext uri="{BB962C8B-B14F-4D97-AF65-F5344CB8AC3E}">
        <p14:creationId xmlns:p14="http://schemas.microsoft.com/office/powerpoint/2010/main" val="192158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559D0-5D27-22BA-3716-951F74726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Hard filtering</a:t>
            </a:r>
            <a:r>
              <a:rPr lang="ru-RU" dirty="0"/>
              <a:t>. </a:t>
            </a:r>
            <a:r>
              <a:rPr lang="en-US" dirty="0"/>
              <a:t>Select SNPs and INDELs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CD3D67-0313-48E6-05A4-734873738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6" y="952322"/>
            <a:ext cx="10515600" cy="938123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 нашем случае данных слишком мало для </a:t>
            </a:r>
            <a:r>
              <a:rPr lang="en-US" dirty="0"/>
              <a:t>VQSR</a:t>
            </a:r>
            <a:r>
              <a:rPr lang="ru-RU" dirty="0"/>
              <a:t>, поэтому будем применять грубую фильтрацию</a:t>
            </a:r>
            <a:endParaRPr lang="en-US" dirty="0"/>
          </a:p>
          <a:p>
            <a:r>
              <a:rPr lang="ru-RU" dirty="0"/>
              <a:t>Для </a:t>
            </a:r>
            <a:r>
              <a:rPr lang="en-US" dirty="0"/>
              <a:t>SNP </a:t>
            </a:r>
            <a:r>
              <a:rPr lang="ru-RU" dirty="0"/>
              <a:t>и </a:t>
            </a:r>
            <a:r>
              <a:rPr lang="en-US" dirty="0"/>
              <a:t>INDEL </a:t>
            </a:r>
            <a:r>
              <a:rPr lang="ru-RU" dirty="0"/>
              <a:t>разные пороги, поэтому для начала варианты в </a:t>
            </a:r>
            <a:r>
              <a:rPr lang="en-US" dirty="0"/>
              <a:t>trio.vcf </a:t>
            </a:r>
            <a:r>
              <a:rPr lang="ru-RU" dirty="0"/>
              <a:t>нужно разделить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9C07F6-D771-7460-13AC-E91A26FD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73D65-1253-3737-F1C4-4C425F641078}"/>
              </a:ext>
            </a:extLst>
          </p:cNvPr>
          <p:cNvSpPr txBox="1"/>
          <p:nvPr/>
        </p:nvSpPr>
        <p:spPr>
          <a:xfrm>
            <a:off x="79624" y="6488668"/>
            <a:ext cx="10348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https://gatk.broadinstitute.org/hc/en-us/articles/360037055952-SelectVariants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F7CF3-5CB2-F582-EDBD-EB2786814661}"/>
              </a:ext>
            </a:extLst>
          </p:cNvPr>
          <p:cNvSpPr txBox="1"/>
          <p:nvPr/>
        </p:nvSpPr>
        <p:spPr>
          <a:xfrm>
            <a:off x="2369050" y="1890445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C09_select_SNPs.sh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BDD9C-9EEF-35B8-5E01-E37BBDBAECCE}"/>
              </a:ext>
            </a:extLst>
          </p:cNvPr>
          <p:cNvSpPr txBox="1"/>
          <p:nvPr/>
        </p:nvSpPr>
        <p:spPr>
          <a:xfrm>
            <a:off x="1475198" y="2379985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SelectVariants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--variant results/variants/trio.vcf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--select-type-to-include SNP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results/variants/trio.SNP.vcf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30394-7DFF-5956-A3F1-C6068D974959}"/>
              </a:ext>
            </a:extLst>
          </p:cNvPr>
          <p:cNvSpPr txBox="1"/>
          <p:nvPr/>
        </p:nvSpPr>
        <p:spPr>
          <a:xfrm>
            <a:off x="2369050" y="382022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C10_select_INDELs.sh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F3D5D-3AF6-DE5A-2DCA-AF9C9ADF2973}"/>
              </a:ext>
            </a:extLst>
          </p:cNvPr>
          <p:cNvSpPr txBox="1"/>
          <p:nvPr/>
        </p:nvSpPr>
        <p:spPr>
          <a:xfrm>
            <a:off x="1384442" y="4367391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SelectVariants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--variant results/variants/trio.vcf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--select-type-to-include INDEL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results/variants/trio.INDEL.vcf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440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53A34-6522-6105-B3C7-ADD0AB32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13488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Скрипт для фильтрации </a:t>
            </a:r>
            <a:r>
              <a:rPr lang="en-US" dirty="0"/>
              <a:t>SNP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EE57F9-8FF8-8E2A-FA5F-297FFDB2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5744A-2522-7206-BF19-518F82C484AC}"/>
              </a:ext>
            </a:extLst>
          </p:cNvPr>
          <p:cNvSpPr txBox="1"/>
          <p:nvPr/>
        </p:nvSpPr>
        <p:spPr>
          <a:xfrm>
            <a:off x="0" y="6472998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https://gatk.broadinstitute.org/hc/en-us/articles/360035890471-Hard-filtering-germline-short-variants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11E93-693C-1E0B-7F88-EFD88F64B24A}"/>
              </a:ext>
            </a:extLst>
          </p:cNvPr>
          <p:cNvSpPr txBox="1"/>
          <p:nvPr/>
        </p:nvSpPr>
        <p:spPr>
          <a:xfrm>
            <a:off x="441789" y="1058506"/>
            <a:ext cx="612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C11_filter_SNPs.sh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E2750-6B99-01A0-58A7-DADE244A7CA4}"/>
              </a:ext>
            </a:extLst>
          </p:cNvPr>
          <p:cNvSpPr txBox="1"/>
          <p:nvPr/>
        </p:nvSpPr>
        <p:spPr>
          <a:xfrm>
            <a:off x="441789" y="2052014"/>
            <a:ext cx="109120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VariantFiltration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--variant trio.SNP.vcf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"QD &lt; 2.0"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"QD2"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"QUAL &lt; 30.0"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"QUAL30"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"SOR &gt; 3.0"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"SOR3"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"FS &gt; 60.0"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"FS60"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"MQ &lt; 40.0"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"MQ40"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</a:t>
            </a:r>
            <a:r>
              <a:rPr lang="en-US" b="0" i="0" dirty="0" err="1">
                <a:effectLst/>
                <a:latin typeface="Roboto Mono" panose="00000009000000000000" pitchFamily="49" charset="0"/>
              </a:rPr>
              <a:t>MQRankSum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 &lt; -12.5"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"MQRankSum-12.5"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</a:t>
            </a:r>
            <a:r>
              <a:rPr lang="en-US" b="0" i="0" dirty="0" err="1">
                <a:effectLst/>
                <a:latin typeface="Roboto Mono" panose="00000009000000000000" pitchFamily="49" charset="0"/>
              </a:rPr>
              <a:t>ReadPosRankSum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 &lt; -8.0"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"ReadPosRankSum-8"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--output trio.SNP.filtered.vcf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285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2AEE8-7365-97C4-F2E3-D8A5140C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 фильтрации </a:t>
            </a:r>
            <a:r>
              <a:rPr lang="en-US" dirty="0"/>
              <a:t>SNP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68F31D-C95F-E7B8-3512-201E88F8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AAEB7-449C-C15E-711D-9900E613BD9B}"/>
              </a:ext>
            </a:extLst>
          </p:cNvPr>
          <p:cNvSpPr txBox="1"/>
          <p:nvPr/>
        </p:nvSpPr>
        <p:spPr>
          <a:xfrm>
            <a:off x="244011" y="192326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grep -v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"^#"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variants/trio.SNP.vcf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wc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-l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5293C-1425-8C71-CEE8-C82B5F5327EB}"/>
              </a:ext>
            </a:extLst>
          </p:cNvPr>
          <p:cNvSpPr txBox="1"/>
          <p:nvPr/>
        </p:nvSpPr>
        <p:spPr>
          <a:xfrm>
            <a:off x="244011" y="2434820"/>
            <a:ext cx="810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grep -v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"^#"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variants/trio.SNP.filtered.vcf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wc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-l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A8FF3-6C87-3F0E-48BE-FBC3429C91FF}"/>
              </a:ext>
            </a:extLst>
          </p:cNvPr>
          <p:cNvSpPr txBox="1"/>
          <p:nvPr/>
        </p:nvSpPr>
        <p:spPr>
          <a:xfrm>
            <a:off x="164386" y="1411708"/>
            <a:ext cx="653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записей в файлах до и после фильтрации одинаково: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EE16C5-A19B-CDF7-2952-6EFE6409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689" y="1781040"/>
            <a:ext cx="905971" cy="4927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F65AA5A-DB28-4D5E-A568-07D2002D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60" y="2373126"/>
            <a:ext cx="905971" cy="492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F04B-71E2-E2B4-1C2D-DB851EFD9321}"/>
              </a:ext>
            </a:extLst>
          </p:cNvPr>
          <p:cNvSpPr txBox="1"/>
          <p:nvPr/>
        </p:nvSpPr>
        <p:spPr>
          <a:xfrm>
            <a:off x="109590" y="4057100"/>
            <a:ext cx="999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grep -v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"^#"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variants/trio.SNP.filtered.vcf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cut -f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7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sort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uniq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-c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3EB878-66B3-A970-11DF-999BF0CFA045}"/>
              </a:ext>
            </a:extLst>
          </p:cNvPr>
          <p:cNvSpPr txBox="1"/>
          <p:nvPr/>
        </p:nvSpPr>
        <p:spPr>
          <a:xfrm>
            <a:off x="244011" y="3513479"/>
            <a:ext cx="556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смотреть результаты конкретной колонки </a:t>
            </a:r>
            <a:r>
              <a:rPr lang="en-US" dirty="0"/>
              <a:t>FILTER: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501D209-7167-4FBE-6B16-CA2B5740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" y="4687691"/>
            <a:ext cx="6104317" cy="1983377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9AFDC6-F1A8-A3F7-443C-7A88830ACF40}"/>
              </a:ext>
            </a:extLst>
          </p:cNvPr>
          <p:cNvCxnSpPr/>
          <p:nvPr/>
        </p:nvCxnSpPr>
        <p:spPr>
          <a:xfrm>
            <a:off x="4890499" y="5147353"/>
            <a:ext cx="7089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E50B752-EE56-267E-1690-06B5D4C33597}"/>
              </a:ext>
            </a:extLst>
          </p:cNvPr>
          <p:cNvCxnSpPr/>
          <p:nvPr/>
        </p:nvCxnSpPr>
        <p:spPr>
          <a:xfrm>
            <a:off x="5632806" y="5330575"/>
            <a:ext cx="7089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3106463-3018-6D52-D96A-0B361EB544A8}"/>
              </a:ext>
            </a:extLst>
          </p:cNvPr>
          <p:cNvCxnSpPr/>
          <p:nvPr/>
        </p:nvCxnSpPr>
        <p:spPr>
          <a:xfrm>
            <a:off x="5632806" y="5885380"/>
            <a:ext cx="7089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9FC3288-A9B9-6274-7496-74A29158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500" y="4870048"/>
            <a:ext cx="2495290" cy="12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F6047-BCB2-17FA-2D51-00E6FC3F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823"/>
          </a:xfrm>
        </p:spPr>
        <p:txBody>
          <a:bodyPr>
            <a:normAutofit fontScale="90000"/>
          </a:bodyPr>
          <a:lstStyle/>
          <a:p>
            <a:r>
              <a:rPr lang="ru-RU" dirty="0"/>
              <a:t>Фильтрация </a:t>
            </a:r>
            <a:r>
              <a:rPr lang="en-US" dirty="0"/>
              <a:t>INDEL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7897E0-1ED3-74FA-4C19-6155E946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872BC-B64B-7456-F66A-4E3471AF0D21}"/>
              </a:ext>
            </a:extLst>
          </p:cNvPr>
          <p:cNvSpPr txBox="1"/>
          <p:nvPr/>
        </p:nvSpPr>
        <p:spPr>
          <a:xfrm>
            <a:off x="1620748" y="102768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C12_filter_INDELs.sh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CBC6D-38A4-F081-1526-69A3F95D3FAA}"/>
              </a:ext>
            </a:extLst>
          </p:cNvPr>
          <p:cNvSpPr txBox="1"/>
          <p:nvPr/>
        </p:nvSpPr>
        <p:spPr>
          <a:xfrm>
            <a:off x="130995" y="1614323"/>
            <a:ext cx="11150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VariantFiltration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--variant trio.INDEL.vcf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"QD &lt; 2.0"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"QD2"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"QUAL &lt; 30.0"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"QUAL30"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"FS &gt; 200.0"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"FS200"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--filter-expression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</a:t>
            </a:r>
            <a:r>
              <a:rPr lang="en-US" b="0" i="0" dirty="0" err="1">
                <a:effectLst/>
                <a:latin typeface="Roboto Mono" panose="00000009000000000000" pitchFamily="49" charset="0"/>
              </a:rPr>
              <a:t>ReadPosRankSum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 &lt; -20.0"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--filter-name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"ReadPosRankSum-20"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trio.INDEL.filtered.vcf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0B3E8-0BDF-3204-B08D-803429AC8E4D}"/>
              </a:ext>
            </a:extLst>
          </p:cNvPr>
          <p:cNvSpPr txBox="1"/>
          <p:nvPr/>
        </p:nvSpPr>
        <p:spPr>
          <a:xfrm>
            <a:off x="130995" y="4816333"/>
            <a:ext cx="10841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grep -v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"^#"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variants/trio.INDEL.filtered.vcf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cut -f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7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sort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|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uniq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-c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0D3739-0589-6282-5F96-46E2D3CE27C5}"/>
              </a:ext>
            </a:extLst>
          </p:cNvPr>
          <p:cNvSpPr txBox="1"/>
          <p:nvPr/>
        </p:nvSpPr>
        <p:spPr>
          <a:xfrm>
            <a:off x="418672" y="4232824"/>
            <a:ext cx="284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Результаты колонки </a:t>
            </a:r>
            <a:r>
              <a:rPr lang="en-US" dirty="0"/>
              <a:t>FILTER: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3A4F1D-1212-1A2E-BC16-AB351EF3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20" y="5559703"/>
            <a:ext cx="2686367" cy="7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3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7F9B3-2556-3770-BDC6-C597296F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8178"/>
          </a:xfrm>
        </p:spPr>
        <p:txBody>
          <a:bodyPr>
            <a:normAutofit fontScale="90000"/>
          </a:bodyPr>
          <a:lstStyle/>
          <a:p>
            <a:r>
              <a:rPr lang="en-US" dirty="0"/>
              <a:t>Merging filtered SNPs and INDELs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4D012D-632B-ED45-FDDC-28A8F6D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58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96EA-AC89-36B5-298C-5C87E88BA755}"/>
              </a:ext>
            </a:extLst>
          </p:cNvPr>
          <p:cNvSpPr txBox="1"/>
          <p:nvPr/>
        </p:nvSpPr>
        <p:spPr>
          <a:xfrm>
            <a:off x="1785134" y="142837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C13_merged_filtered.sh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9D434-B2C2-F429-D0F0-731859043BED}"/>
              </a:ext>
            </a:extLst>
          </p:cNvPr>
          <p:cNvSpPr txBox="1"/>
          <p:nvPr/>
        </p:nvSpPr>
        <p:spPr>
          <a:xfrm>
            <a:off x="1269714" y="2410913"/>
            <a:ext cx="69521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gatk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MergeVcfs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trio.SNP.filtered.vcf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--INPUT trio.INDEL.filtered.vcf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--OUTPUT trio.filtered.vcf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B2D63-C049-4AD5-1EA6-AAEBE5A3C529}"/>
              </a:ext>
            </a:extLst>
          </p:cNvPr>
          <p:cNvSpPr txBox="1"/>
          <p:nvPr/>
        </p:nvSpPr>
        <p:spPr>
          <a:xfrm>
            <a:off x="264560" y="6171684"/>
            <a:ext cx="1017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https://gatk.broadinstitute.org/hc/en-us/articles/360036713331-MergeVcfs-Picard</a:t>
            </a:r>
          </a:p>
        </p:txBody>
      </p:sp>
    </p:spTree>
    <p:extLst>
      <p:ext uri="{BB962C8B-B14F-4D97-AF65-F5344CB8AC3E}">
        <p14:creationId xmlns:p14="http://schemas.microsoft.com/office/powerpoint/2010/main" val="195073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52B4C-5324-670D-33B0-4919B67E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A3786-F65C-F3E8-385C-534382892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Нужно запустить скрипт </a:t>
            </a:r>
            <a:r>
              <a:rPr lang="en-US" dirty="0"/>
              <a:t>A01_download_course_data.sh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6CE0A3-B038-5521-4E6E-7A388500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" y="2555467"/>
            <a:ext cx="5054175" cy="3621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832D4-0B75-D74A-FB01-E28162772CB9}"/>
              </a:ext>
            </a:extLst>
          </p:cNvPr>
          <p:cNvSpPr txBox="1"/>
          <p:nvPr/>
        </p:nvSpPr>
        <p:spPr>
          <a:xfrm>
            <a:off x="7790688" y="3300984"/>
            <a:ext cx="4256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fastq</a:t>
            </a:r>
            <a:r>
              <a:rPr lang="en-US" dirty="0"/>
              <a:t>- </a:t>
            </a:r>
            <a:r>
              <a:rPr lang="ru-RU" dirty="0"/>
              <a:t>прочтения парные</a:t>
            </a:r>
          </a:p>
          <a:p>
            <a:r>
              <a:rPr lang="en-US" dirty="0"/>
              <a:t>Reference – </a:t>
            </a:r>
            <a:r>
              <a:rPr lang="ru-RU" dirty="0"/>
              <a:t>референсный геном</a:t>
            </a:r>
          </a:p>
          <a:p>
            <a:r>
              <a:rPr lang="en-US" dirty="0"/>
              <a:t>variants – </a:t>
            </a:r>
            <a:r>
              <a:rPr lang="en-US" dirty="0" err="1"/>
              <a:t>vcf</a:t>
            </a:r>
            <a:r>
              <a:rPr lang="en-US" dirty="0"/>
              <a:t> </a:t>
            </a:r>
            <a:r>
              <a:rPr lang="ru-RU" dirty="0"/>
              <a:t>файлы с генотипированием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4CC97F-41F8-13FB-9F37-5813E9DD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45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878C3-41A8-64BC-D489-FF6AEE31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прочтений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1A241-3AE8-7300-570F-E9485E9C4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09" y="1927495"/>
            <a:ext cx="7098316" cy="3892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EA64B3-9E18-FFB1-0510-13920349190F}"/>
              </a:ext>
            </a:extLst>
          </p:cNvPr>
          <p:cNvSpPr txBox="1"/>
          <p:nvPr/>
        </p:nvSpPr>
        <p:spPr>
          <a:xfrm>
            <a:off x="6814268" y="3531388"/>
            <a:ext cx="5377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Sequence</a:t>
            </a:r>
            <a:r>
              <a:rPr lang="ru-RU" dirty="0"/>
              <a:t> </a:t>
            </a:r>
            <a:r>
              <a:rPr lang="ru-RU" dirty="0" err="1"/>
              <a:t>Alignment</a:t>
            </a:r>
            <a:r>
              <a:rPr lang="ru-RU" dirty="0"/>
              <a:t>/</a:t>
            </a:r>
            <a:r>
              <a:rPr lang="ru-RU" dirty="0" err="1"/>
              <a:t>Map</a:t>
            </a:r>
            <a:r>
              <a:rPr lang="ru-RU" dirty="0"/>
              <a:t> (SAM) - это общий формат для хранения выравниваний чтений на референсную последовательность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00DBD-E6B7-2F18-3E1C-CFD16A0D447C}"/>
              </a:ext>
            </a:extLst>
          </p:cNvPr>
          <p:cNvSpPr txBox="1"/>
          <p:nvPr/>
        </p:nvSpPr>
        <p:spPr>
          <a:xfrm>
            <a:off x="4414961" y="2106677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bowtie2 </a:t>
            </a:r>
            <a:endParaRPr lang="ru-RU" dirty="0"/>
          </a:p>
          <a:p>
            <a:r>
              <a:rPr lang="en-US" dirty="0"/>
              <a:t>• bwa-mem </a:t>
            </a:r>
            <a:endParaRPr lang="ru-RU" dirty="0"/>
          </a:p>
          <a:p>
            <a:r>
              <a:rPr lang="en-US" dirty="0"/>
              <a:t>• minimap2</a:t>
            </a:r>
            <a:r>
              <a:rPr lang="ru-RU" dirty="0"/>
              <a:t> (длинные </a:t>
            </a:r>
            <a:r>
              <a:rPr lang="ru-RU" dirty="0" err="1"/>
              <a:t>риды</a:t>
            </a:r>
            <a:r>
              <a:rPr lang="ru-RU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4E264F-6287-DF6B-BA06-E50D1827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6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A87B1-E9A5-FFF8-039C-3E01A2FF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179"/>
          </a:xfrm>
        </p:spPr>
        <p:txBody>
          <a:bodyPr/>
          <a:lstStyle/>
          <a:p>
            <a:r>
              <a:rPr lang="ru-RU" dirty="0"/>
              <a:t>Индексирование генома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14D8D5-D629-5F69-6988-04363ABD6BF2}"/>
              </a:ext>
            </a:extLst>
          </p:cNvPr>
          <p:cNvSpPr txBox="1"/>
          <p:nvPr/>
        </p:nvSpPr>
        <p:spPr>
          <a:xfrm>
            <a:off x="769189" y="188609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A02_create_bwa_index.sh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4C10C-B4FF-68CB-1870-60589FF2CF62}"/>
              </a:ext>
            </a:extLst>
          </p:cNvPr>
          <p:cNvSpPr txBox="1"/>
          <p:nvPr/>
        </p:nvSpPr>
        <p:spPr>
          <a:xfrm>
            <a:off x="5780100" y="1503354"/>
            <a:ext cx="629912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Индексирование позволяет программе выравнивания сузить потенциальное происхождение запрашиваемой последовательности в геноме, что экономит время и память. </a:t>
            </a:r>
            <a:r>
              <a:rPr lang="ru-RU" sz="2000" b="0" i="0" dirty="0">
                <a:solidFill>
                  <a:srgbClr val="1A1A1A"/>
                </a:solidFill>
                <a:effectLst/>
                <a:latin typeface="YS Text"/>
              </a:rPr>
              <a:t>Индекс – объект, создаваемый с целью повышения производительности поиска данных.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12C78-F56E-49AB-D0A0-4FF45A20E846}"/>
              </a:ext>
            </a:extLst>
          </p:cNvPr>
          <p:cNvSpPr txBox="1"/>
          <p:nvPr/>
        </p:nvSpPr>
        <p:spPr>
          <a:xfrm>
            <a:off x="207584" y="3723431"/>
            <a:ext cx="801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bwa index Homo_sapiens.GRCh38.dna.chromosome.20.fa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C2D31-8084-16FC-6845-74732ACAA7BB}"/>
              </a:ext>
            </a:extLst>
          </p:cNvPr>
          <p:cNvSpPr txBox="1"/>
          <p:nvPr/>
        </p:nvSpPr>
        <p:spPr>
          <a:xfrm>
            <a:off x="578358" y="2667560"/>
            <a:ext cx="363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Используем инструмент </a:t>
            </a:r>
            <a:r>
              <a:rPr lang="en-US" dirty="0"/>
              <a:t>BWA-MEM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8179F-521C-8651-DE49-173F7517879B}"/>
              </a:ext>
            </a:extLst>
          </p:cNvPr>
          <p:cNvSpPr txBox="1"/>
          <p:nvPr/>
        </p:nvSpPr>
        <p:spPr>
          <a:xfrm>
            <a:off x="207584" y="4496958"/>
            <a:ext cx="4040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Аутпут</a:t>
            </a:r>
            <a:r>
              <a:rPr lang="ru-RU" dirty="0"/>
              <a:t> в той же папке</a:t>
            </a:r>
            <a:r>
              <a:rPr lang="en-US" dirty="0"/>
              <a:t>, </a:t>
            </a:r>
            <a:r>
              <a:rPr lang="ru-RU" dirty="0"/>
              <a:t>где лежит геном</a:t>
            </a:r>
          </a:p>
          <a:p>
            <a:r>
              <a:rPr lang="ru-RU" dirty="0"/>
              <a:t>(файлы </a:t>
            </a:r>
            <a:r>
              <a:rPr lang="en-US" dirty="0" err="1"/>
              <a:t>amb</a:t>
            </a:r>
            <a:r>
              <a:rPr lang="en-US" dirty="0"/>
              <a:t>, </a:t>
            </a:r>
            <a:r>
              <a:rPr lang="en-US" dirty="0" err="1"/>
              <a:t>ann</a:t>
            </a:r>
            <a:r>
              <a:rPr lang="en-US" dirty="0"/>
              <a:t>, </a:t>
            </a:r>
            <a:r>
              <a:rPr lang="en-US" dirty="0" err="1"/>
              <a:t>bwt</a:t>
            </a:r>
            <a:r>
              <a:rPr lang="en-US" dirty="0"/>
              <a:t>, </a:t>
            </a:r>
            <a:r>
              <a:rPr lang="en-US" dirty="0" err="1"/>
              <a:t>pac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ru-RU" dirty="0"/>
              <a:t>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C8D166-75A1-FFDD-D268-410F3778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101" y="4301944"/>
            <a:ext cx="5048328" cy="163121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2A7EAF-598C-099F-C777-693300A4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89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3F11F-77C3-88A2-6A14-534DD65A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45" y="30294"/>
            <a:ext cx="10515600" cy="1325563"/>
          </a:xfrm>
        </p:spPr>
        <p:txBody>
          <a:bodyPr/>
          <a:lstStyle/>
          <a:p>
            <a:r>
              <a:rPr lang="ru-RU" dirty="0"/>
              <a:t>Выравнивание на геном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8E4EE-33BD-B9AB-1261-BBF721CDA099}"/>
              </a:ext>
            </a:extLst>
          </p:cNvPr>
          <p:cNvSpPr txBox="1"/>
          <p:nvPr/>
        </p:nvSpPr>
        <p:spPr>
          <a:xfrm>
            <a:off x="7563679" y="5945788"/>
            <a:ext cx="450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https://bio-bwa.sourceforge.net/bwa.shtml</a:t>
            </a:r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C8C8F-FDD0-EF8F-6B76-1B8B07E8B154}"/>
              </a:ext>
            </a:extLst>
          </p:cNvPr>
          <p:cNvSpPr txBox="1"/>
          <p:nvPr/>
        </p:nvSpPr>
        <p:spPr>
          <a:xfrm>
            <a:off x="240528" y="1355857"/>
            <a:ext cx="8227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bwa mem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data/reference/Homo_sapiens.GRCh38.dna.chromosome.20.fa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&lt;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forward_reads.fq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&gt;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&lt;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reverse_reads.fq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&gt; </a:t>
            </a:r>
            <a:r>
              <a:rPr lang="en-US" b="0" i="0" dirty="0">
                <a:effectLst/>
                <a:latin typeface="Roboto Mono" panose="00000009000000000000" pitchFamily="49" charset="0"/>
              </a:rPr>
              <a:t>\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 </a:t>
            </a:r>
            <a:endParaRPr lang="ru-RU" b="0" i="0" dirty="0">
              <a:solidFill>
                <a:srgbClr val="3646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&gt; &lt;</a:t>
            </a:r>
            <a:r>
              <a:rPr lang="en-US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alignment.sam</a:t>
            </a:r>
            <a:r>
              <a:rPr lang="en-US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</a:rPr>
              <a:t>&gt;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EE538-023D-3CE0-4C96-9E6491E90986}"/>
              </a:ext>
            </a:extLst>
          </p:cNvPr>
          <p:cNvSpPr txBox="1"/>
          <p:nvPr/>
        </p:nvSpPr>
        <p:spPr>
          <a:xfrm>
            <a:off x="391603" y="3789416"/>
            <a:ext cx="470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Аутпут</a:t>
            </a:r>
            <a:r>
              <a:rPr lang="ru-RU" dirty="0"/>
              <a:t> в папке </a:t>
            </a:r>
            <a:r>
              <a:rPr lang="en-US" dirty="0"/>
              <a:t>project/results/alignment</a:t>
            </a:r>
            <a:r>
              <a:rPr lang="ru-RU" dirty="0"/>
              <a:t> (</a:t>
            </a:r>
            <a:r>
              <a:rPr lang="en-US" dirty="0"/>
              <a:t>.</a:t>
            </a:r>
            <a:r>
              <a:rPr lang="en-US" dirty="0" err="1"/>
              <a:t>sam</a:t>
            </a:r>
            <a:r>
              <a:rPr lang="ru-RU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DA119-670F-58A1-1092-E4A98C49D4C7}"/>
              </a:ext>
            </a:extLst>
          </p:cNvPr>
          <p:cNvSpPr txBox="1"/>
          <p:nvPr/>
        </p:nvSpPr>
        <p:spPr>
          <a:xfrm>
            <a:off x="9016779" y="1067824"/>
            <a:ext cx="2934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B01_read_alignment.sh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91C352-AFFB-BC98-21C6-A3400989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13" y="4493061"/>
            <a:ext cx="2780087" cy="5560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5C1E3-D2A9-58D7-03DE-C0ED0B5C3F60}"/>
              </a:ext>
            </a:extLst>
          </p:cNvPr>
          <p:cNvSpPr txBox="1"/>
          <p:nvPr/>
        </p:nvSpPr>
        <p:spPr>
          <a:xfrm>
            <a:off x="5379919" y="2762719"/>
            <a:ext cx="66901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Картирование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ридов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 – определение положения каждого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рида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 в геноме</a:t>
            </a:r>
          </a:p>
          <a:p>
            <a:pPr algn="l"/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(или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YS Text"/>
              </a:rPr>
              <a:t>транскриптоме</a:t>
            </a:r>
            <a:r>
              <a:rPr lang="ru-RU" b="0" i="0" dirty="0">
                <a:solidFill>
                  <a:srgbClr val="1A1A1A"/>
                </a:solidFill>
                <a:effectLst/>
                <a:latin typeface="YS Text"/>
              </a:rPr>
              <a:t>) путем сравнения последовательностей.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2C7251-DE4C-ABFD-6325-C16EEC0B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7F44-8059-4296-AD4F-BB2DFDC0B2C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12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8247</TotalTime>
  <Words>4277</Words>
  <Application>Microsoft Office PowerPoint</Application>
  <PresentationFormat>Широкоэкранный</PresentationFormat>
  <Paragraphs>471</Paragraphs>
  <Slides>58</Slides>
  <Notes>13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8" baseType="lpstr">
      <vt:lpstr>Google Sans</vt:lpstr>
      <vt:lpstr>Helvetica Neue</vt:lpstr>
      <vt:lpstr>YS Text</vt:lpstr>
      <vt:lpstr>Arial</vt:lpstr>
      <vt:lpstr>Calibri</vt:lpstr>
      <vt:lpstr>Calibri Light</vt:lpstr>
      <vt:lpstr>Montserrat</vt:lpstr>
      <vt:lpstr>Roboto</vt:lpstr>
      <vt:lpstr>Roboto Mono</vt:lpstr>
      <vt:lpstr>Тема Office</vt:lpstr>
      <vt:lpstr>План практики</vt:lpstr>
      <vt:lpstr>Как выглядят варианты в выравнивании в IGV</vt:lpstr>
      <vt:lpstr>Что должно быть перед началом</vt:lpstr>
      <vt:lpstr>Окружение</vt:lpstr>
      <vt:lpstr>Папка scripts</vt:lpstr>
      <vt:lpstr>Данные</vt:lpstr>
      <vt:lpstr>Выравнивание прочтений</vt:lpstr>
      <vt:lpstr>Индексирование генома</vt:lpstr>
      <vt:lpstr>Выравнивание на геном</vt:lpstr>
      <vt:lpstr>Format Sequence Alignment/Map (SAM) </vt:lpstr>
      <vt:lpstr>Format Sequence Alignment/Map (SAM) </vt:lpstr>
      <vt:lpstr>CIGAR operations</vt:lpstr>
      <vt:lpstr>Качество картирования ридов (MAPQ)</vt:lpstr>
      <vt:lpstr>Статистика выравнивания</vt:lpstr>
      <vt:lpstr>Сортировка по координатам</vt:lpstr>
      <vt:lpstr>SAM -&gt; BAM (binary alignment and map)</vt:lpstr>
      <vt:lpstr>Variant calling</vt:lpstr>
      <vt:lpstr>Adding readgroups</vt:lpstr>
      <vt:lpstr>fastq file (идентификатор Illumina)</vt:lpstr>
      <vt:lpstr>fastq file (идентификатор Illumina)</vt:lpstr>
      <vt:lpstr>Adding readgroups</vt:lpstr>
      <vt:lpstr>Adding readgroups</vt:lpstr>
      <vt:lpstr>Сравнить mother.bam and mother.rg.bam</vt:lpstr>
      <vt:lpstr>Презентация PowerPoint</vt:lpstr>
      <vt:lpstr>Mark duplicates</vt:lpstr>
      <vt:lpstr>Презентация PowerPoint</vt:lpstr>
      <vt:lpstr>Alignment statistics after marked duplicates</vt:lpstr>
      <vt:lpstr>Indexing the alignment</vt:lpstr>
      <vt:lpstr>All three samples alignment</vt:lpstr>
      <vt:lpstr>Read groups, all three samples</vt:lpstr>
      <vt:lpstr>Mark duplicates, all three samples</vt:lpstr>
      <vt:lpstr>Variant calling - preparation</vt:lpstr>
      <vt:lpstr>Recalibrate base quality scores</vt:lpstr>
      <vt:lpstr>Indexing of reference and vcf</vt:lpstr>
      <vt:lpstr>Base Quality Score Recalibration (BQSR)</vt:lpstr>
      <vt:lpstr>Base Quality Score Recalibration (BQSR). All three samples</vt:lpstr>
      <vt:lpstr>Calling variants with gatk</vt:lpstr>
      <vt:lpstr>Calling variants with gatk</vt:lpstr>
      <vt:lpstr>Больше статистики по variant calling</vt:lpstr>
      <vt:lpstr>File mother.HC.table</vt:lpstr>
      <vt:lpstr>Variant calling on all three samples</vt:lpstr>
      <vt:lpstr>Преимущество GVSF</vt:lpstr>
      <vt:lpstr>Variant calling on all three samples</vt:lpstr>
      <vt:lpstr>Combining GVCFs into database</vt:lpstr>
      <vt:lpstr>Retrieve the combined vcf from the database</vt:lpstr>
      <vt:lpstr>Визуализация вариантов с помощью IGV</vt:lpstr>
      <vt:lpstr>Презентация PowerPoint</vt:lpstr>
      <vt:lpstr>Презентация PowerPoint</vt:lpstr>
      <vt:lpstr>View haplotype phasing</vt:lpstr>
      <vt:lpstr>View haplotype phasing</vt:lpstr>
      <vt:lpstr>Color the reads by phase</vt:lpstr>
      <vt:lpstr>Color the reads by phase</vt:lpstr>
      <vt:lpstr>Фильтрация вариантов</vt:lpstr>
      <vt:lpstr>Hard filtering. Select SNPs and INDELs</vt:lpstr>
      <vt:lpstr>Скрипт для фильтрации SNP</vt:lpstr>
      <vt:lpstr>Результаты фильтрации SNP</vt:lpstr>
      <vt:lpstr>Фильтрация INDEL</vt:lpstr>
      <vt:lpstr>Merging filtered SNPs and INDELs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Svetlana Afonnikova</dc:creator>
  <cp:lastModifiedBy>Svetlana Afonnikova</cp:lastModifiedBy>
  <cp:revision>181</cp:revision>
  <dcterms:created xsi:type="dcterms:W3CDTF">2024-10-24T07:08:17Z</dcterms:created>
  <dcterms:modified xsi:type="dcterms:W3CDTF">2024-10-31T12:16:54Z</dcterms:modified>
</cp:coreProperties>
</file>